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4"/>
  </p:notesMasterIdLst>
  <p:sldIdLst>
    <p:sldId id="256" r:id="rId5"/>
    <p:sldId id="257" r:id="rId6"/>
    <p:sldId id="277" r:id="rId7"/>
    <p:sldId id="258" r:id="rId8"/>
    <p:sldId id="259" r:id="rId9"/>
    <p:sldId id="260" r:id="rId10"/>
    <p:sldId id="261" r:id="rId11"/>
    <p:sldId id="267" r:id="rId12"/>
    <p:sldId id="268" r:id="rId13"/>
    <p:sldId id="269" r:id="rId14"/>
    <p:sldId id="270" r:id="rId15"/>
    <p:sldId id="271" r:id="rId16"/>
    <p:sldId id="272" r:id="rId17"/>
    <p:sldId id="276" r:id="rId18"/>
    <p:sldId id="263" r:id="rId19"/>
    <p:sldId id="264" r:id="rId20"/>
    <p:sldId id="274" r:id="rId21"/>
    <p:sldId id="275" r:id="rId22"/>
    <p:sldId id="26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3" d="100"/>
          <a:sy n="93" d="100"/>
        </p:scale>
        <p:origin x="64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esoderberg\AppData\Local\Microsoft\Windows\INetCache\Content.Outlook\6V7QZWPW\Village%20of%20Dane%20Survey%20Results%205-9-23_Excel.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esoderberg\AppData\Local\Microsoft\Windows\INetCache\Content.Outlook\6V7QZWPW\Village%20of%20Dane%20Survey%20Results%205-9-23_Excel.xlsx" TargetMode="External"/></Relationships>
</file>

<file path=ppt/charts/_rels/chart3.xml.rels><?xml version="1.0" encoding="UTF-8" standalone="yes"?>
<Relationships xmlns="http://schemas.openxmlformats.org/package/2006/relationships"><Relationship Id="rId3" Type="http://schemas.openxmlformats.org/officeDocument/2006/relationships/oleObject" Target="file:///C:\Users\esoderberg\AppData\Local\Microsoft\Windows\INetCache\Content.Outlook\6V7QZWPW\Village%20of%20Dane%20Survey%20Results%205-9-23_Excel.xlsx" TargetMode="External"/><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oleObject" Target="file:///C:\Users\esoderberg\AppData\Local\Microsoft\Windows\INetCache\Content.Outlook\6V7QZWPW\Village%20of%20Dane%20Survey%20Results%205-9-23_Excel.xlsx" TargetMode="External"/><Relationship Id="rId2" Type="http://schemas.microsoft.com/office/2011/relationships/chartColorStyle" Target="colors2.xml"/><Relationship Id="rId1" Type="http://schemas.microsoft.com/office/2011/relationships/chartStyle" Target="style2.xml"/></Relationships>
</file>

<file path=ppt/charts/_rels/chart5.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msa-ps.com\fs\Project\00\00089\00089029\Documents\CORP\Meetings\5-15-23%20PRC%20Mtg%20%232\Copy%20of%20Village%20of%20Dane%20Survey%20Results%205-9-23_Exce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sz="1600" dirty="0"/>
              <a:t>Please rate how influential the following factors are in your decision to live at your current location?</a:t>
            </a:r>
          </a:p>
        </c:rich>
      </c:tx>
      <c:layout>
        <c:manualLayout>
          <c:xMode val="edge"/>
          <c:yMode val="edge"/>
          <c:x val="9.4110429849040625E-2"/>
          <c:y val="2.6757240197849072E-2"/>
        </c:manualLayout>
      </c:layout>
      <c:overlay val="0"/>
    </c:title>
    <c:autoTitleDeleted val="0"/>
    <c:plotArea>
      <c:layout/>
      <c:barChart>
        <c:barDir val="col"/>
        <c:grouping val="clustered"/>
        <c:varyColors val="0"/>
        <c:ser>
          <c:idx val="0"/>
          <c:order val="0"/>
          <c:tx>
            <c:strRef>
              <c:f>'Question 4'!$B$3</c:f>
              <c:strCache>
                <c:ptCount val="1"/>
                <c:pt idx="0">
                  <c:v>Highly Influencial</c:v>
                </c:pt>
              </c:strCache>
            </c:strRef>
          </c:tx>
          <c:spPr>
            <a:solidFill>
              <a:srgbClr val="00BF6F"/>
            </a:solidFill>
            <a:ln>
              <a:prstDash val="solid"/>
            </a:ln>
          </c:spPr>
          <c:invertIfNegative val="0"/>
          <c:dLbls>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0CE4-4D60-932A-8A71FA991F0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4'!$A$4:$A$10</c:f>
              <c:strCache>
                <c:ptCount val="7"/>
                <c:pt idx="0">
                  <c:v>Safety/low crime</c:v>
                </c:pt>
                <c:pt idx="1">
                  <c:v>Schools</c:v>
                </c:pt>
                <c:pt idx="2">
                  <c:v>Cost/affordability</c:v>
                </c:pt>
                <c:pt idx="3">
                  <c:v>Shopping and/or entertainment</c:v>
                </c:pt>
                <c:pt idx="4">
                  <c:v>Recreation opportunities</c:v>
                </c:pt>
                <c:pt idx="5">
                  <c:v>Work/job opportunities</c:v>
                </c:pt>
                <c:pt idx="6">
                  <c:v>Family/friends</c:v>
                </c:pt>
              </c:strCache>
            </c:strRef>
          </c:cat>
          <c:val>
            <c:numRef>
              <c:f>'Question 4'!$B$4:$B$10</c:f>
              <c:numCache>
                <c:formatCode>0.00%</c:formatCode>
                <c:ptCount val="7"/>
                <c:pt idx="0">
                  <c:v>0.61729999999999996</c:v>
                </c:pt>
                <c:pt idx="1">
                  <c:v>0.26540000000000002</c:v>
                </c:pt>
                <c:pt idx="2">
                  <c:v>0.40489999999999998</c:v>
                </c:pt>
                <c:pt idx="3">
                  <c:v>5.5899999999999998E-2</c:v>
                </c:pt>
                <c:pt idx="4">
                  <c:v>8.6999999999999994E-2</c:v>
                </c:pt>
                <c:pt idx="5">
                  <c:v>8.0199999999999994E-2</c:v>
                </c:pt>
                <c:pt idx="6">
                  <c:v>0.29449999999999998</c:v>
                </c:pt>
              </c:numCache>
            </c:numRef>
          </c:val>
          <c:extLst>
            <c:ext xmlns:c16="http://schemas.microsoft.com/office/drawing/2014/chart" uri="{C3380CC4-5D6E-409C-BE32-E72D297353CC}">
              <c16:uniqueId val="{00000000-0CE4-4D60-932A-8A71FA991F07}"/>
            </c:ext>
          </c:extLst>
        </c:ser>
        <c:ser>
          <c:idx val="1"/>
          <c:order val="1"/>
          <c:tx>
            <c:strRef>
              <c:f>'Question 4'!$D$3</c:f>
              <c:strCache>
                <c:ptCount val="1"/>
                <c:pt idx="0">
                  <c:v>Influencial</c:v>
                </c:pt>
              </c:strCache>
            </c:strRef>
          </c:tx>
          <c:spPr>
            <a:solidFill>
              <a:srgbClr val="507CB6"/>
            </a:solidFill>
            <a:ln>
              <a:prstDash val="solid"/>
            </a:ln>
          </c:spPr>
          <c:invertIfNegative val="0"/>
          <c:dLbls>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0CE4-4D60-932A-8A71FA991F0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4'!$A$4:$A$10</c:f>
              <c:strCache>
                <c:ptCount val="7"/>
                <c:pt idx="0">
                  <c:v>Safety/low crime</c:v>
                </c:pt>
                <c:pt idx="1">
                  <c:v>Schools</c:v>
                </c:pt>
                <c:pt idx="2">
                  <c:v>Cost/affordability</c:v>
                </c:pt>
                <c:pt idx="3">
                  <c:v>Shopping and/or entertainment</c:v>
                </c:pt>
                <c:pt idx="4">
                  <c:v>Recreation opportunities</c:v>
                </c:pt>
                <c:pt idx="5">
                  <c:v>Work/job opportunities</c:v>
                </c:pt>
                <c:pt idx="6">
                  <c:v>Family/friends</c:v>
                </c:pt>
              </c:strCache>
            </c:strRef>
          </c:cat>
          <c:val>
            <c:numRef>
              <c:f>'Question 4'!$D$4:$D$10</c:f>
              <c:numCache>
                <c:formatCode>0.00%</c:formatCode>
                <c:ptCount val="7"/>
                <c:pt idx="0">
                  <c:v>0.25929999999999997</c:v>
                </c:pt>
                <c:pt idx="1">
                  <c:v>0.29630000000000001</c:v>
                </c:pt>
                <c:pt idx="2">
                  <c:v>0.38040000000000002</c:v>
                </c:pt>
                <c:pt idx="3">
                  <c:v>0.13039999999999999</c:v>
                </c:pt>
                <c:pt idx="4">
                  <c:v>0.20499999999999999</c:v>
                </c:pt>
                <c:pt idx="5">
                  <c:v>0.2407</c:v>
                </c:pt>
                <c:pt idx="6">
                  <c:v>0.31900000000000001</c:v>
                </c:pt>
              </c:numCache>
            </c:numRef>
          </c:val>
          <c:extLst>
            <c:ext xmlns:c16="http://schemas.microsoft.com/office/drawing/2014/chart" uri="{C3380CC4-5D6E-409C-BE32-E72D297353CC}">
              <c16:uniqueId val="{00000001-0CE4-4D60-932A-8A71FA991F07}"/>
            </c:ext>
          </c:extLst>
        </c:ser>
        <c:ser>
          <c:idx val="2"/>
          <c:order val="2"/>
          <c:tx>
            <c:strRef>
              <c:f>'Question 4'!$F$3</c:f>
              <c:strCache>
                <c:ptCount val="1"/>
                <c:pt idx="0">
                  <c:v>Somewhat Influential</c:v>
                </c:pt>
              </c:strCache>
            </c:strRef>
          </c:tx>
          <c:spPr>
            <a:solidFill>
              <a:srgbClr val="F9BE00"/>
            </a:solidFill>
            <a:ln>
              <a:prstDash val="solid"/>
            </a:ln>
          </c:spPr>
          <c:invertIfNegative val="0"/>
          <c:dLbls>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0CE4-4D60-932A-8A71FA991F0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4'!$A$4:$A$10</c:f>
              <c:strCache>
                <c:ptCount val="7"/>
                <c:pt idx="0">
                  <c:v>Safety/low crime</c:v>
                </c:pt>
                <c:pt idx="1">
                  <c:v>Schools</c:v>
                </c:pt>
                <c:pt idx="2">
                  <c:v>Cost/affordability</c:v>
                </c:pt>
                <c:pt idx="3">
                  <c:v>Shopping and/or entertainment</c:v>
                </c:pt>
                <c:pt idx="4">
                  <c:v>Recreation opportunities</c:v>
                </c:pt>
                <c:pt idx="5">
                  <c:v>Work/job opportunities</c:v>
                </c:pt>
                <c:pt idx="6">
                  <c:v>Family/friends</c:v>
                </c:pt>
              </c:strCache>
            </c:strRef>
          </c:cat>
          <c:val>
            <c:numRef>
              <c:f>'Question 4'!$F$4:$F$10</c:f>
              <c:numCache>
                <c:formatCode>0.00%</c:formatCode>
                <c:ptCount val="7"/>
                <c:pt idx="0">
                  <c:v>0.1111</c:v>
                </c:pt>
                <c:pt idx="1">
                  <c:v>0.22220000000000001</c:v>
                </c:pt>
                <c:pt idx="2">
                  <c:v>0.184</c:v>
                </c:pt>
                <c:pt idx="3">
                  <c:v>0.33539999999999998</c:v>
                </c:pt>
                <c:pt idx="4">
                  <c:v>0.36649999999999999</c:v>
                </c:pt>
                <c:pt idx="5">
                  <c:v>0.22839999999999999</c:v>
                </c:pt>
                <c:pt idx="6">
                  <c:v>0.1779</c:v>
                </c:pt>
              </c:numCache>
            </c:numRef>
          </c:val>
          <c:extLst>
            <c:ext xmlns:c16="http://schemas.microsoft.com/office/drawing/2014/chart" uri="{C3380CC4-5D6E-409C-BE32-E72D297353CC}">
              <c16:uniqueId val="{00000002-0CE4-4D60-932A-8A71FA991F07}"/>
            </c:ext>
          </c:extLst>
        </c:ser>
        <c:ser>
          <c:idx val="3"/>
          <c:order val="3"/>
          <c:tx>
            <c:strRef>
              <c:f>'Question 4'!$H$3</c:f>
              <c:strCache>
                <c:ptCount val="1"/>
                <c:pt idx="0">
                  <c:v>Minimally Influencial</c:v>
                </c:pt>
              </c:strCache>
            </c:strRef>
          </c:tx>
          <c:spPr>
            <a:solidFill>
              <a:srgbClr val="6BC8CD"/>
            </a:solidFill>
            <a:ln>
              <a:prstDash val="solid"/>
            </a:ln>
          </c:spPr>
          <c:invertIfNegative val="0"/>
          <c:dLbls>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0CE4-4D60-932A-8A71FA991F0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4'!$A$4:$A$10</c:f>
              <c:strCache>
                <c:ptCount val="7"/>
                <c:pt idx="0">
                  <c:v>Safety/low crime</c:v>
                </c:pt>
                <c:pt idx="1">
                  <c:v>Schools</c:v>
                </c:pt>
                <c:pt idx="2">
                  <c:v>Cost/affordability</c:v>
                </c:pt>
                <c:pt idx="3">
                  <c:v>Shopping and/or entertainment</c:v>
                </c:pt>
                <c:pt idx="4">
                  <c:v>Recreation opportunities</c:v>
                </c:pt>
                <c:pt idx="5">
                  <c:v>Work/job opportunities</c:v>
                </c:pt>
                <c:pt idx="6">
                  <c:v>Family/friends</c:v>
                </c:pt>
              </c:strCache>
            </c:strRef>
          </c:cat>
          <c:val>
            <c:numRef>
              <c:f>'Question 4'!$H$4:$H$10</c:f>
              <c:numCache>
                <c:formatCode>0.00%</c:formatCode>
                <c:ptCount val="7"/>
                <c:pt idx="0">
                  <c:v>1.23E-2</c:v>
                </c:pt>
                <c:pt idx="1">
                  <c:v>6.7900000000000002E-2</c:v>
                </c:pt>
                <c:pt idx="2">
                  <c:v>2.4500000000000001E-2</c:v>
                </c:pt>
                <c:pt idx="3">
                  <c:v>0.29809999999999998</c:v>
                </c:pt>
                <c:pt idx="4">
                  <c:v>0.2298</c:v>
                </c:pt>
                <c:pt idx="5">
                  <c:v>0.24690000000000001</c:v>
                </c:pt>
                <c:pt idx="6">
                  <c:v>0.13500000000000001</c:v>
                </c:pt>
              </c:numCache>
            </c:numRef>
          </c:val>
          <c:extLst>
            <c:ext xmlns:c16="http://schemas.microsoft.com/office/drawing/2014/chart" uri="{C3380CC4-5D6E-409C-BE32-E72D297353CC}">
              <c16:uniqueId val="{00000003-0CE4-4D60-932A-8A71FA991F07}"/>
            </c:ext>
          </c:extLst>
        </c:ser>
        <c:ser>
          <c:idx val="4"/>
          <c:order val="4"/>
          <c:tx>
            <c:strRef>
              <c:f>'Question 4'!$J$3</c:f>
              <c:strCache>
                <c:ptCount val="1"/>
                <c:pt idx="0">
                  <c:v>Not Influential</c:v>
                </c:pt>
              </c:strCache>
            </c:strRef>
          </c:tx>
          <c:spPr>
            <a:solidFill>
              <a:srgbClr val="FF8B4F"/>
            </a:solidFill>
            <a:ln>
              <a:prstDash val="solid"/>
            </a:ln>
          </c:spPr>
          <c:invertIfNegative val="0"/>
          <c:dLbls>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0CE4-4D60-932A-8A71FA991F0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4'!$A$4:$A$10</c:f>
              <c:strCache>
                <c:ptCount val="7"/>
                <c:pt idx="0">
                  <c:v>Safety/low crime</c:v>
                </c:pt>
                <c:pt idx="1">
                  <c:v>Schools</c:v>
                </c:pt>
                <c:pt idx="2">
                  <c:v>Cost/affordability</c:v>
                </c:pt>
                <c:pt idx="3">
                  <c:v>Shopping and/or entertainment</c:v>
                </c:pt>
                <c:pt idx="4">
                  <c:v>Recreation opportunities</c:v>
                </c:pt>
                <c:pt idx="5">
                  <c:v>Work/job opportunities</c:v>
                </c:pt>
                <c:pt idx="6">
                  <c:v>Family/friends</c:v>
                </c:pt>
              </c:strCache>
            </c:strRef>
          </c:cat>
          <c:val>
            <c:numRef>
              <c:f>'Question 4'!$J$4:$J$10</c:f>
              <c:numCache>
                <c:formatCode>0.00%</c:formatCode>
                <c:ptCount val="7"/>
                <c:pt idx="0">
                  <c:v>0</c:v>
                </c:pt>
                <c:pt idx="1">
                  <c:v>0.14810000000000001</c:v>
                </c:pt>
                <c:pt idx="2">
                  <c:v>6.1000000000000004E-3</c:v>
                </c:pt>
                <c:pt idx="3">
                  <c:v>0.18010000000000001</c:v>
                </c:pt>
                <c:pt idx="4">
                  <c:v>0.1118</c:v>
                </c:pt>
                <c:pt idx="5">
                  <c:v>0.20369999999999999</c:v>
                </c:pt>
                <c:pt idx="6">
                  <c:v>7.3599999999999999E-2</c:v>
                </c:pt>
              </c:numCache>
            </c:numRef>
          </c:val>
          <c:extLst>
            <c:ext xmlns:c16="http://schemas.microsoft.com/office/drawing/2014/chart" uri="{C3380CC4-5D6E-409C-BE32-E72D297353CC}">
              <c16:uniqueId val="{00000004-0CE4-4D60-932A-8A71FA991F07}"/>
            </c:ext>
          </c:extLst>
        </c:ser>
        <c:dLbls>
          <c:showLegendKey val="0"/>
          <c:showVal val="0"/>
          <c:showCatName val="0"/>
          <c:showSerName val="0"/>
          <c:showPercent val="0"/>
          <c:showBubbleSize val="0"/>
        </c:dLbls>
        <c:gapWidth val="150"/>
        <c:axId val="10"/>
        <c:axId val="100"/>
      </c:barChart>
      <c:valAx>
        <c:axId val="100"/>
        <c:scaling>
          <c:orientation val="minMax"/>
        </c:scaling>
        <c:delete val="0"/>
        <c:axPos val="l"/>
        <c:majorGridlines/>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crossAx val="100"/>
        <c:crosses val="autoZero"/>
        <c:auto val="0"/>
        <c:lblAlgn val="ctr"/>
        <c:lblOffset val="100"/>
        <c:noMultiLvlLbl val="0"/>
      </c:catAx>
    </c:plotArea>
    <c:legend>
      <c:legendPos val="r"/>
      <c:overlay val="0"/>
      <c:txPr>
        <a:bodyPr/>
        <a:lstStyle/>
        <a:p>
          <a:pPr>
            <a:defRPr sz="1400"/>
          </a:pPr>
          <a:endParaRPr lang="en-US"/>
        </a:p>
      </c:txPr>
    </c:legend>
    <c:plotVisOnly val="0"/>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sz="1600" dirty="0"/>
              <a:t>In your opinion, which of the following should the Village undertake alongside the Hwy 113 reconstruction (select up to 3):</a:t>
            </a:r>
          </a:p>
        </c:rich>
      </c:tx>
      <c:overlay val="0"/>
    </c:title>
    <c:autoTitleDeleted val="0"/>
    <c:plotArea>
      <c:layout>
        <c:manualLayout>
          <c:layoutTarget val="inner"/>
          <c:xMode val="edge"/>
          <c:yMode val="edge"/>
          <c:x val="7.1470824835552324E-2"/>
          <c:y val="0.14501907313764709"/>
          <c:w val="0.91133774321661409"/>
          <c:h val="0.73501722416328708"/>
        </c:manualLayout>
      </c:layout>
      <c:barChart>
        <c:barDir val="col"/>
        <c:grouping val="clustered"/>
        <c:varyColors val="0"/>
        <c:ser>
          <c:idx val="0"/>
          <c:order val="0"/>
          <c:tx>
            <c:strRef>
              <c:f>'Question 12'!$B$3</c:f>
              <c:strCache>
                <c:ptCount val="1"/>
                <c:pt idx="0">
                  <c:v>Responses</c:v>
                </c:pt>
              </c:strCache>
            </c:strRef>
          </c:tx>
          <c:spPr>
            <a:solidFill>
              <a:srgbClr val="00BF6F"/>
            </a:solidFill>
            <a:ln>
              <a:prstDash val="solid"/>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12'!$A$4:$A$8</c:f>
              <c:strCache>
                <c:ptCount val="5"/>
                <c:pt idx="0">
                  <c:v>Sidewalks</c:v>
                </c:pt>
                <c:pt idx="1">
                  <c:v>Painted on-road bike lanes</c:v>
                </c:pt>
                <c:pt idx="2">
                  <c:v>Protected bike lanes</c:v>
                </c:pt>
                <c:pt idx="3">
                  <c:v>Multi-use trail</c:v>
                </c:pt>
                <c:pt idx="4">
                  <c:v>Trees &amp; planter boxes</c:v>
                </c:pt>
              </c:strCache>
            </c:strRef>
          </c:cat>
          <c:val>
            <c:numRef>
              <c:f>'Question 12'!$B$4:$B$8</c:f>
              <c:numCache>
                <c:formatCode>0.00%</c:formatCode>
                <c:ptCount val="5"/>
                <c:pt idx="0">
                  <c:v>0.72260000000000002</c:v>
                </c:pt>
                <c:pt idx="1">
                  <c:v>0.16769999999999999</c:v>
                </c:pt>
                <c:pt idx="2">
                  <c:v>9.6799999999999997E-2</c:v>
                </c:pt>
                <c:pt idx="3">
                  <c:v>0.63229999999999997</c:v>
                </c:pt>
                <c:pt idx="4">
                  <c:v>0.54189999999999994</c:v>
                </c:pt>
              </c:numCache>
            </c:numRef>
          </c:val>
          <c:extLst>
            <c:ext xmlns:c16="http://schemas.microsoft.com/office/drawing/2014/chart" uri="{C3380CC4-5D6E-409C-BE32-E72D297353CC}">
              <c16:uniqueId val="{00000000-F87F-4405-A8DA-45E5B30F3DD8}"/>
            </c:ext>
          </c:extLst>
        </c:ser>
        <c:dLbls>
          <c:showLegendKey val="0"/>
          <c:showVal val="0"/>
          <c:showCatName val="0"/>
          <c:showSerName val="0"/>
          <c:showPercent val="0"/>
          <c:showBubbleSize val="0"/>
        </c:dLbls>
        <c:gapWidth val="150"/>
        <c:axId val="10"/>
        <c:axId val="100"/>
      </c:barChart>
      <c:valAx>
        <c:axId val="100"/>
        <c:scaling>
          <c:orientation val="minMax"/>
        </c:scaling>
        <c:delete val="0"/>
        <c:axPos val="l"/>
        <c:majorGridlines/>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txPr>
          <a:bodyPr/>
          <a:lstStyle/>
          <a:p>
            <a:pPr>
              <a:defRPr sz="1200"/>
            </a:pPr>
            <a:endParaRPr lang="en-US"/>
          </a:p>
        </c:txPr>
        <c:crossAx val="100"/>
        <c:crosses val="autoZero"/>
        <c:auto val="0"/>
        <c:lblAlgn val="ctr"/>
        <c:lblOffset val="100"/>
        <c:noMultiLvlLbl val="0"/>
      </c:catAx>
    </c:plotArea>
    <c:plotVisOnly val="0"/>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800" dirty="0"/>
              <a:t>How often</a:t>
            </a:r>
            <a:r>
              <a:rPr lang="en-US" sz="1800" baseline="0" dirty="0"/>
              <a:t> do you...</a:t>
            </a:r>
            <a:endParaRPr lang="en-US" sz="180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'Question 16'!$A$4</c:f>
              <c:strCache>
                <c:ptCount val="1"/>
                <c:pt idx="0">
                  <c:v>Walk for exercise</c:v>
                </c:pt>
              </c:strCache>
            </c:strRef>
          </c:tx>
          <c:spPr>
            <a:solidFill>
              <a:srgbClr val="00B050"/>
            </a:solidFill>
            <a:ln>
              <a:noFill/>
            </a:ln>
            <a:effectLst/>
          </c:spPr>
          <c:invertIfNegative val="0"/>
          <c:dLbls>
            <c:dLbl>
              <c:idx val="0"/>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809D-45AD-B4F4-383C9D223202}"/>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('Question 16'!$B$3,'Question 16'!$D$3,'Question 16'!$F$3,'Question 16'!$H$3,'Question 16'!$J$3)</c:f>
              <c:strCache>
                <c:ptCount val="5"/>
                <c:pt idx="0">
                  <c:v>3 or more times per week</c:v>
                </c:pt>
                <c:pt idx="1">
                  <c:v>1-2 times per week</c:v>
                </c:pt>
                <c:pt idx="2">
                  <c:v>1-2 times per month</c:v>
                </c:pt>
                <c:pt idx="3">
                  <c:v>1-2 times per year</c:v>
                </c:pt>
                <c:pt idx="4">
                  <c:v>0 times in the past year</c:v>
                </c:pt>
              </c:strCache>
            </c:strRef>
          </c:cat>
          <c:val>
            <c:numRef>
              <c:f>('Question 16'!$B$4,'Question 16'!$D$4,'Question 16'!$F$4,'Question 16'!$H$4,'Question 16'!$J$4)</c:f>
              <c:numCache>
                <c:formatCode>0.0%</c:formatCode>
                <c:ptCount val="5"/>
                <c:pt idx="0">
                  <c:v>0.63460000000000005</c:v>
                </c:pt>
                <c:pt idx="1">
                  <c:v>0.23080000000000001</c:v>
                </c:pt>
                <c:pt idx="2">
                  <c:v>7.690000000000001E-2</c:v>
                </c:pt>
                <c:pt idx="3">
                  <c:v>2.5600000000000001E-2</c:v>
                </c:pt>
                <c:pt idx="4">
                  <c:v>3.2099999999999997E-2</c:v>
                </c:pt>
              </c:numCache>
            </c:numRef>
          </c:val>
          <c:extLst>
            <c:ext xmlns:c16="http://schemas.microsoft.com/office/drawing/2014/chart" uri="{C3380CC4-5D6E-409C-BE32-E72D297353CC}">
              <c16:uniqueId val="{00000000-809D-45AD-B4F4-383C9D223202}"/>
            </c:ext>
          </c:extLst>
        </c:ser>
        <c:ser>
          <c:idx val="1"/>
          <c:order val="1"/>
          <c:tx>
            <c:strRef>
              <c:f>'Question 16'!$A$5</c:f>
              <c:strCache>
                <c:ptCount val="1"/>
                <c:pt idx="0">
                  <c:v>Bike for exercise</c:v>
                </c:pt>
              </c:strCache>
            </c:strRef>
          </c:tx>
          <c:spPr>
            <a:solidFill>
              <a:srgbClr val="92D050"/>
            </a:solidFill>
            <a:ln>
              <a:noFill/>
            </a:ln>
            <a:effectLst/>
          </c:spPr>
          <c:invertIfNegative val="0"/>
          <c:cat>
            <c:strRef>
              <c:f>('Question 16'!$B$3,'Question 16'!$D$3,'Question 16'!$F$3,'Question 16'!$H$3,'Question 16'!$J$3)</c:f>
              <c:strCache>
                <c:ptCount val="5"/>
                <c:pt idx="0">
                  <c:v>3 or more times per week</c:v>
                </c:pt>
                <c:pt idx="1">
                  <c:v>1-2 times per week</c:v>
                </c:pt>
                <c:pt idx="2">
                  <c:v>1-2 times per month</c:v>
                </c:pt>
                <c:pt idx="3">
                  <c:v>1-2 times per year</c:v>
                </c:pt>
                <c:pt idx="4">
                  <c:v>0 times in the past year</c:v>
                </c:pt>
              </c:strCache>
            </c:strRef>
          </c:cat>
          <c:val>
            <c:numRef>
              <c:f>('Question 16'!$B$5,'Question 16'!$D$5,'Question 16'!$F$5,'Question 16'!$H$5,'Question 16'!$J$5)</c:f>
              <c:numCache>
                <c:formatCode>0.0%</c:formatCode>
                <c:ptCount val="5"/>
                <c:pt idx="0">
                  <c:v>0.1026</c:v>
                </c:pt>
                <c:pt idx="1">
                  <c:v>9.6199999999999994E-2</c:v>
                </c:pt>
                <c:pt idx="2">
                  <c:v>0.18590000000000001</c:v>
                </c:pt>
                <c:pt idx="3">
                  <c:v>0.17949999999999999</c:v>
                </c:pt>
                <c:pt idx="4">
                  <c:v>0.43590000000000001</c:v>
                </c:pt>
              </c:numCache>
            </c:numRef>
          </c:val>
          <c:extLst>
            <c:ext xmlns:c16="http://schemas.microsoft.com/office/drawing/2014/chart" uri="{C3380CC4-5D6E-409C-BE32-E72D297353CC}">
              <c16:uniqueId val="{00000001-809D-45AD-B4F4-383C9D223202}"/>
            </c:ext>
          </c:extLst>
        </c:ser>
        <c:dLbls>
          <c:showLegendKey val="0"/>
          <c:showVal val="0"/>
          <c:showCatName val="0"/>
          <c:showSerName val="0"/>
          <c:showPercent val="0"/>
          <c:showBubbleSize val="0"/>
        </c:dLbls>
        <c:gapWidth val="219"/>
        <c:overlap val="-27"/>
        <c:axId val="1635063791"/>
        <c:axId val="1635054223"/>
      </c:barChart>
      <c:catAx>
        <c:axId val="16350637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1635054223"/>
        <c:crosses val="autoZero"/>
        <c:auto val="1"/>
        <c:lblAlgn val="ctr"/>
        <c:lblOffset val="100"/>
        <c:noMultiLvlLbl val="0"/>
      </c:catAx>
      <c:valAx>
        <c:axId val="1635054223"/>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3506379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en-US" sz="1800"/>
              <a:t>How</a:t>
            </a:r>
            <a:r>
              <a:rPr lang="en-US" sz="1800" baseline="0"/>
              <a:t> often do you...</a:t>
            </a:r>
          </a:p>
          <a:p>
            <a:pPr>
              <a:defRPr sz="1800"/>
            </a:pPr>
            <a:endParaRPr lang="en-US" sz="1800"/>
          </a:p>
        </c:rich>
      </c:tx>
      <c:layout>
        <c:manualLayout>
          <c:xMode val="edge"/>
          <c:yMode val="edge"/>
          <c:x val="0.3176969696969697"/>
          <c:y val="0"/>
        </c:manualLayout>
      </c:layout>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8.7840419947506562E-2"/>
          <c:y val="0.10469226081657526"/>
          <c:w val="0.88306867096158437"/>
          <c:h val="0.70105936940697766"/>
        </c:manualLayout>
      </c:layout>
      <c:barChart>
        <c:barDir val="col"/>
        <c:grouping val="clustered"/>
        <c:varyColors val="0"/>
        <c:ser>
          <c:idx val="0"/>
          <c:order val="0"/>
          <c:tx>
            <c:strRef>
              <c:f>'Question 16'!$A$7</c:f>
              <c:strCache>
                <c:ptCount val="1"/>
                <c:pt idx="0">
                  <c:v>Walk for transportation from home to work, stores, restaurants, etc.</c:v>
                </c:pt>
              </c:strCache>
            </c:strRef>
          </c:tx>
          <c:spPr>
            <a:solidFill>
              <a:srgbClr val="00B050"/>
            </a:solidFill>
            <a:ln>
              <a:noFill/>
            </a:ln>
            <a:effectLst/>
          </c:spPr>
          <c:invertIfNegative val="0"/>
          <c:cat>
            <c:strRef>
              <c:f>('Question 16'!$B$6,'Question 16'!$D$6,'Question 16'!$F$6,'Question 16'!$H$6,'Question 16'!$J$6)</c:f>
              <c:strCache>
                <c:ptCount val="5"/>
                <c:pt idx="0">
                  <c:v>3 or more times per week</c:v>
                </c:pt>
                <c:pt idx="1">
                  <c:v>1-2 times per week</c:v>
                </c:pt>
                <c:pt idx="2">
                  <c:v>1-2 times per month</c:v>
                </c:pt>
                <c:pt idx="3">
                  <c:v>1-2 times per year</c:v>
                </c:pt>
                <c:pt idx="4">
                  <c:v>0 times in the past year</c:v>
                </c:pt>
              </c:strCache>
            </c:strRef>
          </c:cat>
          <c:val>
            <c:numRef>
              <c:f>('Question 16'!$B$7,'Question 16'!$D$7,'Question 16'!$F$7,'Question 16'!$H$7,'Question 16'!$J$7)</c:f>
              <c:numCache>
                <c:formatCode>0.0%</c:formatCode>
                <c:ptCount val="5"/>
                <c:pt idx="0">
                  <c:v>3.8699999999999998E-2</c:v>
                </c:pt>
                <c:pt idx="1">
                  <c:v>7.0999999999999994E-2</c:v>
                </c:pt>
                <c:pt idx="2">
                  <c:v>0.20649999999999999</c:v>
                </c:pt>
                <c:pt idx="3">
                  <c:v>0.20649999999999999</c:v>
                </c:pt>
                <c:pt idx="4">
                  <c:v>0.47739999999999999</c:v>
                </c:pt>
              </c:numCache>
            </c:numRef>
          </c:val>
          <c:extLst>
            <c:ext xmlns:c16="http://schemas.microsoft.com/office/drawing/2014/chart" uri="{C3380CC4-5D6E-409C-BE32-E72D297353CC}">
              <c16:uniqueId val="{00000000-923E-4F80-B439-6EF75B0DBF64}"/>
            </c:ext>
          </c:extLst>
        </c:ser>
        <c:ser>
          <c:idx val="1"/>
          <c:order val="1"/>
          <c:tx>
            <c:strRef>
              <c:f>'Question 16'!$A$8</c:f>
              <c:strCache>
                <c:ptCount val="1"/>
                <c:pt idx="0">
                  <c:v>Bike for transportation from home to work, stores, restaurants, etc.</c:v>
                </c:pt>
              </c:strCache>
            </c:strRef>
          </c:tx>
          <c:spPr>
            <a:solidFill>
              <a:srgbClr val="92D050"/>
            </a:solidFill>
            <a:ln>
              <a:noFill/>
            </a:ln>
            <a:effectLst/>
          </c:spPr>
          <c:invertIfNegative val="0"/>
          <c:dLbls>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923E-4F80-B439-6EF75B0DBF64}"/>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('Question 16'!$B$6,'Question 16'!$D$6,'Question 16'!$F$6,'Question 16'!$H$6,'Question 16'!$J$6)</c:f>
              <c:strCache>
                <c:ptCount val="5"/>
                <c:pt idx="0">
                  <c:v>3 or more times per week</c:v>
                </c:pt>
                <c:pt idx="1">
                  <c:v>1-2 times per week</c:v>
                </c:pt>
                <c:pt idx="2">
                  <c:v>1-2 times per month</c:v>
                </c:pt>
                <c:pt idx="3">
                  <c:v>1-2 times per year</c:v>
                </c:pt>
                <c:pt idx="4">
                  <c:v>0 times in the past year</c:v>
                </c:pt>
              </c:strCache>
            </c:strRef>
          </c:cat>
          <c:val>
            <c:numRef>
              <c:f>('Question 16'!$B$8,'Question 16'!$D$8,'Question 16'!$F$8,'Question 16'!$H$8,'Question 16'!$J$8)</c:f>
              <c:numCache>
                <c:formatCode>0.0%</c:formatCode>
                <c:ptCount val="5"/>
                <c:pt idx="0">
                  <c:v>1.29E-2</c:v>
                </c:pt>
                <c:pt idx="1">
                  <c:v>1.29E-2</c:v>
                </c:pt>
                <c:pt idx="2">
                  <c:v>3.8699999999999998E-2</c:v>
                </c:pt>
                <c:pt idx="3">
                  <c:v>0.15479999999999999</c:v>
                </c:pt>
                <c:pt idx="4">
                  <c:v>0.78060000000000007</c:v>
                </c:pt>
              </c:numCache>
            </c:numRef>
          </c:val>
          <c:extLst>
            <c:ext xmlns:c16="http://schemas.microsoft.com/office/drawing/2014/chart" uri="{C3380CC4-5D6E-409C-BE32-E72D297353CC}">
              <c16:uniqueId val="{00000001-923E-4F80-B439-6EF75B0DBF64}"/>
            </c:ext>
          </c:extLst>
        </c:ser>
        <c:dLbls>
          <c:showLegendKey val="0"/>
          <c:showVal val="0"/>
          <c:showCatName val="0"/>
          <c:showSerName val="0"/>
          <c:showPercent val="0"/>
          <c:showBubbleSize val="0"/>
        </c:dLbls>
        <c:gapWidth val="219"/>
        <c:overlap val="-27"/>
        <c:axId val="1635027183"/>
        <c:axId val="1635040079"/>
      </c:barChart>
      <c:catAx>
        <c:axId val="163502718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1635040079"/>
        <c:crosses val="autoZero"/>
        <c:auto val="1"/>
        <c:lblAlgn val="ctr"/>
        <c:lblOffset val="100"/>
        <c:noMultiLvlLbl val="0"/>
      </c:catAx>
      <c:valAx>
        <c:axId val="1635040079"/>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3502718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sz="1400" dirty="0"/>
              <a:t>How close is the nearest park or trail to your home?</a:t>
            </a:r>
          </a:p>
        </c:rich>
      </c:tx>
      <c:overlay val="0"/>
    </c:title>
    <c:autoTitleDeleted val="0"/>
    <c:plotArea>
      <c:layout/>
      <c:barChart>
        <c:barDir val="col"/>
        <c:grouping val="clustered"/>
        <c:varyColors val="0"/>
        <c:ser>
          <c:idx val="0"/>
          <c:order val="0"/>
          <c:tx>
            <c:strRef>
              <c:f>'Question 18'!$B$3</c:f>
              <c:strCache>
                <c:ptCount val="1"/>
                <c:pt idx="0">
                  <c:v>Responses</c:v>
                </c:pt>
              </c:strCache>
            </c:strRef>
          </c:tx>
          <c:spPr>
            <a:solidFill>
              <a:srgbClr val="00BF6F"/>
            </a:solidFill>
            <a:ln>
              <a:prstDash val="solid"/>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18'!$A$4:$A$6</c:f>
              <c:strCache>
                <c:ptCount val="3"/>
                <c:pt idx="0">
                  <c:v>Within reasonable walking and biking distance</c:v>
                </c:pt>
                <c:pt idx="1">
                  <c:v>Within reasonable biking distance, but not walking distance</c:v>
                </c:pt>
                <c:pt idx="2">
                  <c:v>I have to drive</c:v>
                </c:pt>
              </c:strCache>
            </c:strRef>
          </c:cat>
          <c:val>
            <c:numRef>
              <c:f>'Question 18'!$B$4:$B$6</c:f>
              <c:numCache>
                <c:formatCode>0.00%</c:formatCode>
                <c:ptCount val="3"/>
                <c:pt idx="0">
                  <c:v>0.85060000000000002</c:v>
                </c:pt>
                <c:pt idx="1">
                  <c:v>3.9E-2</c:v>
                </c:pt>
                <c:pt idx="2">
                  <c:v>0.1104</c:v>
                </c:pt>
              </c:numCache>
            </c:numRef>
          </c:val>
          <c:extLst>
            <c:ext xmlns:c16="http://schemas.microsoft.com/office/drawing/2014/chart" uri="{C3380CC4-5D6E-409C-BE32-E72D297353CC}">
              <c16:uniqueId val="{00000000-E713-4095-ACDD-374DA4129195}"/>
            </c:ext>
          </c:extLst>
        </c:ser>
        <c:dLbls>
          <c:dLblPos val="outEnd"/>
          <c:showLegendKey val="0"/>
          <c:showVal val="1"/>
          <c:showCatName val="0"/>
          <c:showSerName val="0"/>
          <c:showPercent val="0"/>
          <c:showBubbleSize val="0"/>
        </c:dLbls>
        <c:gapWidth val="150"/>
        <c:axId val="10"/>
        <c:axId val="100"/>
      </c:barChart>
      <c:valAx>
        <c:axId val="100"/>
        <c:scaling>
          <c:orientation val="minMax"/>
        </c:scaling>
        <c:delete val="0"/>
        <c:axPos val="l"/>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crossAx val="100"/>
        <c:crosses val="autoZero"/>
        <c:auto val="0"/>
        <c:lblAlgn val="ctr"/>
        <c:lblOffset val="100"/>
        <c:noMultiLvlLbl val="0"/>
      </c:catAx>
    </c:plotArea>
    <c:plotVisOnly val="0"/>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dirty="0"/>
              <a:t>What is your favorite park?</a:t>
            </a:r>
          </a:p>
        </c:rich>
      </c:tx>
      <c:overlay val="0"/>
    </c:title>
    <c:autoTitleDeleted val="0"/>
    <c:plotArea>
      <c:layout/>
      <c:barChart>
        <c:barDir val="col"/>
        <c:grouping val="clustered"/>
        <c:varyColors val="0"/>
        <c:ser>
          <c:idx val="0"/>
          <c:order val="0"/>
          <c:tx>
            <c:strRef>
              <c:f>'Question 19'!$B$3</c:f>
              <c:strCache>
                <c:ptCount val="1"/>
                <c:pt idx="0">
                  <c:v>Responses</c:v>
                </c:pt>
              </c:strCache>
            </c:strRef>
          </c:tx>
          <c:spPr>
            <a:solidFill>
              <a:srgbClr val="00BF6F"/>
            </a:solidFill>
            <a:ln>
              <a:prstDash val="solid"/>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19'!$A$4:$A$7</c:f>
              <c:strCache>
                <c:ptCount val="4"/>
                <c:pt idx="0">
                  <c:v>Capitol Valley Park (720 Capitol Valley Way)</c:v>
                </c:pt>
                <c:pt idx="1">
                  <c:v>Bert Deans Park (120 Railroad Street)</c:v>
                </c:pt>
                <c:pt idx="2">
                  <c:v>Lake Melvin Park (Dane Street &amp; E Main Street)</c:v>
                </c:pt>
                <c:pt idx="3">
                  <c:v>Meinrod Karls Park (Sunset Drive)</c:v>
                </c:pt>
              </c:strCache>
            </c:strRef>
          </c:cat>
          <c:val>
            <c:numRef>
              <c:f>'Question 19'!$B$4:$B$7</c:f>
              <c:numCache>
                <c:formatCode>0.00%</c:formatCode>
                <c:ptCount val="4"/>
                <c:pt idx="0">
                  <c:v>0.37759999999999999</c:v>
                </c:pt>
                <c:pt idx="1">
                  <c:v>0.3357</c:v>
                </c:pt>
                <c:pt idx="2">
                  <c:v>0.1119</c:v>
                </c:pt>
                <c:pt idx="3">
                  <c:v>0.17480000000000001</c:v>
                </c:pt>
              </c:numCache>
            </c:numRef>
          </c:val>
          <c:extLst>
            <c:ext xmlns:c16="http://schemas.microsoft.com/office/drawing/2014/chart" uri="{C3380CC4-5D6E-409C-BE32-E72D297353CC}">
              <c16:uniqueId val="{00000000-6747-4887-8592-486CD19A5079}"/>
            </c:ext>
          </c:extLst>
        </c:ser>
        <c:dLbls>
          <c:dLblPos val="outEnd"/>
          <c:showLegendKey val="0"/>
          <c:showVal val="1"/>
          <c:showCatName val="0"/>
          <c:showSerName val="0"/>
          <c:showPercent val="0"/>
          <c:showBubbleSize val="0"/>
        </c:dLbls>
        <c:gapWidth val="150"/>
        <c:axId val="10"/>
        <c:axId val="100"/>
      </c:barChart>
      <c:valAx>
        <c:axId val="100"/>
        <c:scaling>
          <c:orientation val="minMax"/>
        </c:scaling>
        <c:delete val="0"/>
        <c:axPos val="l"/>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crossAx val="100"/>
        <c:crosses val="autoZero"/>
        <c:auto val="0"/>
        <c:lblAlgn val="ctr"/>
        <c:lblOffset val="100"/>
        <c:noMultiLvlLbl val="0"/>
      </c:catAx>
    </c:plotArea>
    <c:plotVisOnly val="0"/>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a:t>How often do you visit the Village's parks?</a:t>
            </a:r>
          </a:p>
        </c:rich>
      </c:tx>
      <c:overlay val="0"/>
    </c:title>
    <c:autoTitleDeleted val="0"/>
    <c:plotArea>
      <c:layout/>
      <c:barChart>
        <c:barDir val="col"/>
        <c:grouping val="clustered"/>
        <c:varyColors val="0"/>
        <c:ser>
          <c:idx val="0"/>
          <c:order val="0"/>
          <c:tx>
            <c:strRef>
              <c:f>'Question 20'!$B$3</c:f>
              <c:strCache>
                <c:ptCount val="1"/>
                <c:pt idx="0">
                  <c:v>More than 3 times per week</c:v>
                </c:pt>
              </c:strCache>
            </c:strRef>
          </c:tx>
          <c:spPr>
            <a:solidFill>
              <a:srgbClr val="00BF6F"/>
            </a:solidFill>
            <a:ln>
              <a:prstDash val="solid"/>
            </a:ln>
          </c:spPr>
          <c:invertIfNegative val="0"/>
          <c:dLbls>
            <c:delete val="1"/>
          </c:dLbls>
          <c:cat>
            <c:strRef>
              <c:f>'Question 20'!$A$4:$A$7</c:f>
              <c:strCache>
                <c:ptCount val="4"/>
                <c:pt idx="0">
                  <c:v>Capitol Valley Park</c:v>
                </c:pt>
                <c:pt idx="1">
                  <c:v>Bert Deans Park</c:v>
                </c:pt>
                <c:pt idx="2">
                  <c:v>Lake Melvin Park</c:v>
                </c:pt>
                <c:pt idx="3">
                  <c:v>Meinrod Karls Park</c:v>
                </c:pt>
              </c:strCache>
            </c:strRef>
          </c:cat>
          <c:val>
            <c:numRef>
              <c:f>'Question 20'!$B$4:$B$7</c:f>
              <c:numCache>
                <c:formatCode>0.00%</c:formatCode>
                <c:ptCount val="4"/>
                <c:pt idx="0">
                  <c:v>0.1169</c:v>
                </c:pt>
                <c:pt idx="1">
                  <c:v>4.58E-2</c:v>
                </c:pt>
                <c:pt idx="2">
                  <c:v>2.63E-2</c:v>
                </c:pt>
                <c:pt idx="3">
                  <c:v>1.9900000000000001E-2</c:v>
                </c:pt>
              </c:numCache>
            </c:numRef>
          </c:val>
          <c:extLst>
            <c:ext xmlns:c16="http://schemas.microsoft.com/office/drawing/2014/chart" uri="{C3380CC4-5D6E-409C-BE32-E72D297353CC}">
              <c16:uniqueId val="{00000000-7CFC-4C4F-A199-C9D054AD1EED}"/>
            </c:ext>
          </c:extLst>
        </c:ser>
        <c:ser>
          <c:idx val="1"/>
          <c:order val="1"/>
          <c:tx>
            <c:strRef>
              <c:f>'Question 20'!$D$3</c:f>
              <c:strCache>
                <c:ptCount val="1"/>
                <c:pt idx="0">
                  <c:v>1 - 2 times per week</c:v>
                </c:pt>
              </c:strCache>
            </c:strRef>
          </c:tx>
          <c:spPr>
            <a:solidFill>
              <a:srgbClr val="507CB6"/>
            </a:solidFill>
            <a:ln>
              <a:prstDash val="solid"/>
            </a:ln>
          </c:spPr>
          <c:invertIfNegative val="0"/>
          <c:dLbls>
            <c:delete val="1"/>
          </c:dLbls>
          <c:cat>
            <c:strRef>
              <c:f>'Question 20'!$A$4:$A$7</c:f>
              <c:strCache>
                <c:ptCount val="4"/>
                <c:pt idx="0">
                  <c:v>Capitol Valley Park</c:v>
                </c:pt>
                <c:pt idx="1">
                  <c:v>Bert Deans Park</c:v>
                </c:pt>
                <c:pt idx="2">
                  <c:v>Lake Melvin Park</c:v>
                </c:pt>
                <c:pt idx="3">
                  <c:v>Meinrod Karls Park</c:v>
                </c:pt>
              </c:strCache>
            </c:strRef>
          </c:cat>
          <c:val>
            <c:numRef>
              <c:f>'Question 20'!$D$4:$D$7</c:f>
              <c:numCache>
                <c:formatCode>0.00%</c:formatCode>
                <c:ptCount val="4"/>
                <c:pt idx="0">
                  <c:v>0.17530000000000001</c:v>
                </c:pt>
                <c:pt idx="1">
                  <c:v>0.1046</c:v>
                </c:pt>
                <c:pt idx="2">
                  <c:v>5.2600000000000001E-2</c:v>
                </c:pt>
                <c:pt idx="3">
                  <c:v>6.6199999999999995E-2</c:v>
                </c:pt>
              </c:numCache>
            </c:numRef>
          </c:val>
          <c:extLst>
            <c:ext xmlns:c16="http://schemas.microsoft.com/office/drawing/2014/chart" uri="{C3380CC4-5D6E-409C-BE32-E72D297353CC}">
              <c16:uniqueId val="{00000001-7CFC-4C4F-A199-C9D054AD1EED}"/>
            </c:ext>
          </c:extLst>
        </c:ser>
        <c:ser>
          <c:idx val="2"/>
          <c:order val="2"/>
          <c:tx>
            <c:strRef>
              <c:f>'Question 20'!$F$3</c:f>
              <c:strCache>
                <c:ptCount val="1"/>
                <c:pt idx="0">
                  <c:v>1 - 2 times per month</c:v>
                </c:pt>
              </c:strCache>
            </c:strRef>
          </c:tx>
          <c:spPr>
            <a:solidFill>
              <a:srgbClr val="F9BE00"/>
            </a:solidFill>
            <a:ln>
              <a:prstDash val="solid"/>
            </a:ln>
          </c:spPr>
          <c:invertIfNegative val="0"/>
          <c:dLbls>
            <c:delete val="1"/>
          </c:dLbls>
          <c:cat>
            <c:strRef>
              <c:f>'Question 20'!$A$4:$A$7</c:f>
              <c:strCache>
                <c:ptCount val="4"/>
                <c:pt idx="0">
                  <c:v>Capitol Valley Park</c:v>
                </c:pt>
                <c:pt idx="1">
                  <c:v>Bert Deans Park</c:v>
                </c:pt>
                <c:pt idx="2">
                  <c:v>Lake Melvin Park</c:v>
                </c:pt>
                <c:pt idx="3">
                  <c:v>Meinrod Karls Park</c:v>
                </c:pt>
              </c:strCache>
            </c:strRef>
          </c:cat>
          <c:val>
            <c:numRef>
              <c:f>'Question 20'!$F$4:$F$7</c:f>
              <c:numCache>
                <c:formatCode>0.00%</c:formatCode>
                <c:ptCount val="4"/>
                <c:pt idx="0">
                  <c:v>0.1234</c:v>
                </c:pt>
                <c:pt idx="1">
                  <c:v>0.1046</c:v>
                </c:pt>
                <c:pt idx="2">
                  <c:v>7.8899999999999998E-2</c:v>
                </c:pt>
                <c:pt idx="3">
                  <c:v>9.9299999999999999E-2</c:v>
                </c:pt>
              </c:numCache>
            </c:numRef>
          </c:val>
          <c:extLst>
            <c:ext xmlns:c16="http://schemas.microsoft.com/office/drawing/2014/chart" uri="{C3380CC4-5D6E-409C-BE32-E72D297353CC}">
              <c16:uniqueId val="{00000002-7CFC-4C4F-A199-C9D054AD1EED}"/>
            </c:ext>
          </c:extLst>
        </c:ser>
        <c:ser>
          <c:idx val="3"/>
          <c:order val="3"/>
          <c:tx>
            <c:strRef>
              <c:f>'Question 20'!$H$3</c:f>
              <c:strCache>
                <c:ptCount val="1"/>
                <c:pt idx="0">
                  <c:v>3 - 4 times per year</c:v>
                </c:pt>
              </c:strCache>
            </c:strRef>
          </c:tx>
          <c:spPr>
            <a:solidFill>
              <a:srgbClr val="6BC8CD"/>
            </a:solidFill>
            <a:ln>
              <a:prstDash val="solid"/>
            </a:ln>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14-7CFC-4C4F-A199-C9D054AD1EED}"/>
                </c:ext>
              </c:extLst>
            </c:dLbl>
            <c:dLbl>
              <c:idx val="2"/>
              <c:delete val="1"/>
              <c:extLst>
                <c:ext xmlns:c15="http://schemas.microsoft.com/office/drawing/2012/chart" uri="{CE6537A1-D6FC-4f65-9D91-7224C49458BB}"/>
                <c:ext xmlns:c16="http://schemas.microsoft.com/office/drawing/2014/chart" uri="{C3380CC4-5D6E-409C-BE32-E72D297353CC}">
                  <c16:uniqueId val="{0000000C-7CFC-4C4F-A199-C9D054AD1EED}"/>
                </c:ext>
              </c:extLst>
            </c:dLbl>
            <c:dLbl>
              <c:idx val="3"/>
              <c:delete val="1"/>
              <c:extLst>
                <c:ext xmlns:c15="http://schemas.microsoft.com/office/drawing/2012/chart" uri="{CE6537A1-D6FC-4f65-9D91-7224C49458BB}"/>
                <c:ext xmlns:c16="http://schemas.microsoft.com/office/drawing/2014/chart" uri="{C3380CC4-5D6E-409C-BE32-E72D297353CC}">
                  <c16:uniqueId val="{00000007-7CFC-4C4F-A199-C9D054AD1EED}"/>
                </c:ext>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20'!$A$4:$A$7</c:f>
              <c:strCache>
                <c:ptCount val="4"/>
                <c:pt idx="0">
                  <c:v>Capitol Valley Park</c:v>
                </c:pt>
                <c:pt idx="1">
                  <c:v>Bert Deans Park</c:v>
                </c:pt>
                <c:pt idx="2">
                  <c:v>Lake Melvin Park</c:v>
                </c:pt>
                <c:pt idx="3">
                  <c:v>Meinrod Karls Park</c:v>
                </c:pt>
              </c:strCache>
            </c:strRef>
          </c:cat>
          <c:val>
            <c:numRef>
              <c:f>'Question 20'!$H$4:$H$7</c:f>
              <c:numCache>
                <c:formatCode>0.00%</c:formatCode>
                <c:ptCount val="4"/>
                <c:pt idx="0">
                  <c:v>0.20780000000000001</c:v>
                </c:pt>
                <c:pt idx="1">
                  <c:v>0.4052</c:v>
                </c:pt>
                <c:pt idx="2">
                  <c:v>0.17760000000000001</c:v>
                </c:pt>
                <c:pt idx="3">
                  <c:v>7.9500000000000001E-2</c:v>
                </c:pt>
              </c:numCache>
            </c:numRef>
          </c:val>
          <c:extLst>
            <c:ext xmlns:c16="http://schemas.microsoft.com/office/drawing/2014/chart" uri="{C3380CC4-5D6E-409C-BE32-E72D297353CC}">
              <c16:uniqueId val="{00000003-7CFC-4C4F-A199-C9D054AD1EED}"/>
            </c:ext>
          </c:extLst>
        </c:ser>
        <c:ser>
          <c:idx val="4"/>
          <c:order val="4"/>
          <c:tx>
            <c:strRef>
              <c:f>'Question 20'!$J$3</c:f>
              <c:strCache>
                <c:ptCount val="1"/>
                <c:pt idx="0">
                  <c:v>Once a year</c:v>
                </c:pt>
              </c:strCache>
            </c:strRef>
          </c:tx>
          <c:spPr>
            <a:solidFill>
              <a:srgbClr val="FF8B4F"/>
            </a:solidFill>
            <a:ln>
              <a:prstDash val="solid"/>
            </a:ln>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13-7CFC-4C4F-A199-C9D054AD1EED}"/>
                </c:ext>
              </c:extLst>
            </c:dLbl>
            <c:dLbl>
              <c:idx val="1"/>
              <c:delete val="1"/>
              <c:extLst>
                <c:ext xmlns:c15="http://schemas.microsoft.com/office/drawing/2012/chart" uri="{CE6537A1-D6FC-4f65-9D91-7224C49458BB}"/>
                <c:ext xmlns:c16="http://schemas.microsoft.com/office/drawing/2014/chart" uri="{C3380CC4-5D6E-409C-BE32-E72D297353CC}">
                  <c16:uniqueId val="{0000000F-7CFC-4C4F-A199-C9D054AD1EED}"/>
                </c:ext>
              </c:extLst>
            </c:dLbl>
            <c:dLbl>
              <c:idx val="3"/>
              <c:delete val="1"/>
              <c:extLst>
                <c:ext xmlns:c15="http://schemas.microsoft.com/office/drawing/2012/chart" uri="{CE6537A1-D6FC-4f65-9D91-7224C49458BB}"/>
                <c:ext xmlns:c16="http://schemas.microsoft.com/office/drawing/2014/chart" uri="{C3380CC4-5D6E-409C-BE32-E72D297353CC}">
                  <c16:uniqueId val="{00000008-7CFC-4C4F-A199-C9D054AD1EED}"/>
                </c:ext>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20'!$A$4:$A$7</c:f>
              <c:strCache>
                <c:ptCount val="4"/>
                <c:pt idx="0">
                  <c:v>Capitol Valley Park</c:v>
                </c:pt>
                <c:pt idx="1">
                  <c:v>Bert Deans Park</c:v>
                </c:pt>
                <c:pt idx="2">
                  <c:v>Lake Melvin Park</c:v>
                </c:pt>
                <c:pt idx="3">
                  <c:v>Meinrod Karls Park</c:v>
                </c:pt>
              </c:strCache>
            </c:strRef>
          </c:cat>
          <c:val>
            <c:numRef>
              <c:f>'Question 20'!$J$4:$J$7</c:f>
              <c:numCache>
                <c:formatCode>0.00%</c:formatCode>
                <c:ptCount val="4"/>
                <c:pt idx="0">
                  <c:v>0.12989999999999999</c:v>
                </c:pt>
                <c:pt idx="1">
                  <c:v>0.1895</c:v>
                </c:pt>
                <c:pt idx="2">
                  <c:v>0.34870000000000001</c:v>
                </c:pt>
                <c:pt idx="3">
                  <c:v>0.1457</c:v>
                </c:pt>
              </c:numCache>
            </c:numRef>
          </c:val>
          <c:extLst>
            <c:ext xmlns:c16="http://schemas.microsoft.com/office/drawing/2014/chart" uri="{C3380CC4-5D6E-409C-BE32-E72D297353CC}">
              <c16:uniqueId val="{00000004-7CFC-4C4F-A199-C9D054AD1EED}"/>
            </c:ext>
          </c:extLst>
        </c:ser>
        <c:ser>
          <c:idx val="5"/>
          <c:order val="5"/>
          <c:tx>
            <c:strRef>
              <c:f>'Question 20'!$L$3</c:f>
              <c:strCache>
                <c:ptCount val="1"/>
                <c:pt idx="0">
                  <c:v>0 times a year</c:v>
                </c:pt>
              </c:strCache>
            </c:strRef>
          </c:tx>
          <c:spPr>
            <a:solidFill>
              <a:srgbClr val="7D5E90"/>
            </a:solidFill>
            <a:ln>
              <a:prstDash val="solid"/>
            </a:ln>
          </c:spPr>
          <c:invertIfNegative val="0"/>
          <c:dLbls>
            <c:dLbl>
              <c:idx val="1"/>
              <c:delete val="1"/>
              <c:extLst>
                <c:ext xmlns:c15="http://schemas.microsoft.com/office/drawing/2012/chart" uri="{CE6537A1-D6FC-4f65-9D91-7224C49458BB}"/>
                <c:ext xmlns:c16="http://schemas.microsoft.com/office/drawing/2014/chart" uri="{C3380CC4-5D6E-409C-BE32-E72D297353CC}">
                  <c16:uniqueId val="{00000010-7CFC-4C4F-A199-C9D054AD1EED}"/>
                </c:ext>
              </c:extLst>
            </c:dLbl>
            <c:dLbl>
              <c:idx val="2"/>
              <c:delete val="1"/>
              <c:extLst>
                <c:ext xmlns:c15="http://schemas.microsoft.com/office/drawing/2012/chart" uri="{CE6537A1-D6FC-4f65-9D91-7224C49458BB}"/>
                <c:ext xmlns:c16="http://schemas.microsoft.com/office/drawing/2014/chart" uri="{C3380CC4-5D6E-409C-BE32-E72D297353CC}">
                  <c16:uniqueId val="{0000000B-7CFC-4C4F-A199-C9D054AD1EED}"/>
                </c:ext>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20'!$A$4:$A$7</c:f>
              <c:strCache>
                <c:ptCount val="4"/>
                <c:pt idx="0">
                  <c:v>Capitol Valley Park</c:v>
                </c:pt>
                <c:pt idx="1">
                  <c:v>Bert Deans Park</c:v>
                </c:pt>
                <c:pt idx="2">
                  <c:v>Lake Melvin Park</c:v>
                </c:pt>
                <c:pt idx="3">
                  <c:v>Meinrod Karls Park</c:v>
                </c:pt>
              </c:strCache>
            </c:strRef>
          </c:cat>
          <c:val>
            <c:numRef>
              <c:f>'Question 20'!$L$4:$L$7</c:f>
              <c:numCache>
                <c:formatCode>0.00%</c:formatCode>
                <c:ptCount val="4"/>
                <c:pt idx="0">
                  <c:v>0.24679999999999999</c:v>
                </c:pt>
                <c:pt idx="1">
                  <c:v>0.15029999999999999</c:v>
                </c:pt>
                <c:pt idx="2">
                  <c:v>0.31580000000000003</c:v>
                </c:pt>
                <c:pt idx="3">
                  <c:v>0.58939999999999992</c:v>
                </c:pt>
              </c:numCache>
            </c:numRef>
          </c:val>
          <c:extLst>
            <c:ext xmlns:c16="http://schemas.microsoft.com/office/drawing/2014/chart" uri="{C3380CC4-5D6E-409C-BE32-E72D297353CC}">
              <c16:uniqueId val="{00000005-7CFC-4C4F-A199-C9D054AD1EED}"/>
            </c:ext>
          </c:extLst>
        </c:ser>
        <c:dLbls>
          <c:dLblPos val="outEnd"/>
          <c:showLegendKey val="0"/>
          <c:showVal val="1"/>
          <c:showCatName val="0"/>
          <c:showSerName val="0"/>
          <c:showPercent val="0"/>
          <c:showBubbleSize val="0"/>
        </c:dLbls>
        <c:gapWidth val="150"/>
        <c:axId val="10"/>
        <c:axId val="100"/>
      </c:barChart>
      <c:valAx>
        <c:axId val="100"/>
        <c:scaling>
          <c:orientation val="minMax"/>
        </c:scaling>
        <c:delete val="0"/>
        <c:axPos val="l"/>
        <c:majorGridlines/>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txPr>
          <a:bodyPr/>
          <a:lstStyle/>
          <a:p>
            <a:pPr>
              <a:defRPr sz="1400"/>
            </a:pPr>
            <a:endParaRPr lang="en-US"/>
          </a:p>
        </c:txPr>
        <c:crossAx val="100"/>
        <c:crosses val="autoZero"/>
        <c:auto val="0"/>
        <c:lblAlgn val="ctr"/>
        <c:lblOffset val="100"/>
        <c:noMultiLvlLbl val="0"/>
      </c:catAx>
    </c:plotArea>
    <c:legend>
      <c:legendPos val="b"/>
      <c:layout>
        <c:manualLayout>
          <c:xMode val="edge"/>
          <c:yMode val="edge"/>
          <c:x val="6.0653284816670629E-2"/>
          <c:y val="0.86732240477985678"/>
          <c:w val="0.91025908693231528"/>
          <c:h val="0.11686317433614195"/>
        </c:manualLayout>
      </c:layout>
      <c:overlay val="0"/>
      <c:txPr>
        <a:bodyPr/>
        <a:lstStyle/>
        <a:p>
          <a:pPr>
            <a:defRPr sz="1400"/>
          </a:pPr>
          <a:endParaRPr lang="en-US"/>
        </a:p>
      </c:txPr>
    </c:legend>
    <c:plotVisOnly val="0"/>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dirty="0"/>
              <a:t>Which activities or facilities do you or members of your household most commonly participate in or use? </a:t>
            </a:r>
          </a:p>
        </c:rich>
      </c:tx>
      <c:overlay val="0"/>
    </c:title>
    <c:autoTitleDeleted val="0"/>
    <c:plotArea>
      <c:layout/>
      <c:barChart>
        <c:barDir val="col"/>
        <c:grouping val="clustered"/>
        <c:varyColors val="0"/>
        <c:ser>
          <c:idx val="0"/>
          <c:order val="0"/>
          <c:tx>
            <c:strRef>
              <c:f>'Question 21'!$B$3</c:f>
              <c:strCache>
                <c:ptCount val="1"/>
                <c:pt idx="0">
                  <c:v>Responses</c:v>
                </c:pt>
              </c:strCache>
            </c:strRef>
          </c:tx>
          <c:spPr>
            <a:solidFill>
              <a:srgbClr val="00BF6F"/>
            </a:solidFill>
            <a:ln>
              <a:prstDash val="solid"/>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21'!$A$4:$A$11</c:f>
              <c:strCache>
                <c:ptCount val="8"/>
                <c:pt idx="0">
                  <c:v>Playground Equipment</c:v>
                </c:pt>
                <c:pt idx="1">
                  <c:v>Restrooms/Portable Toilet</c:v>
                </c:pt>
                <c:pt idx="2">
                  <c:v>Picnic Tables</c:v>
                </c:pt>
                <c:pt idx="3">
                  <c:v>Shelter</c:v>
                </c:pt>
                <c:pt idx="4">
                  <c:v>Baseball/Softball Diamonds</c:v>
                </c:pt>
                <c:pt idx="5">
                  <c:v>Fishing</c:v>
                </c:pt>
                <c:pt idx="6">
                  <c:v>Other (please specify)</c:v>
                </c:pt>
                <c:pt idx="7">
                  <c:v>Kitchen</c:v>
                </c:pt>
              </c:strCache>
            </c:strRef>
          </c:cat>
          <c:val>
            <c:numRef>
              <c:f>'Question 21'!$B$4:$B$11</c:f>
              <c:numCache>
                <c:formatCode>0.00%</c:formatCode>
                <c:ptCount val="8"/>
                <c:pt idx="0">
                  <c:v>0.64190000000000003</c:v>
                </c:pt>
                <c:pt idx="1">
                  <c:v>0.59460000000000002</c:v>
                </c:pt>
                <c:pt idx="2">
                  <c:v>0.58109999999999995</c:v>
                </c:pt>
                <c:pt idx="3">
                  <c:v>0.41889999999999999</c:v>
                </c:pt>
                <c:pt idx="4">
                  <c:v>0.37840000000000001</c:v>
                </c:pt>
                <c:pt idx="5">
                  <c:v>0.22969999999999999</c:v>
                </c:pt>
                <c:pt idx="6">
                  <c:v>0.20269999999999999</c:v>
                </c:pt>
                <c:pt idx="7">
                  <c:v>0.12839999999999999</c:v>
                </c:pt>
              </c:numCache>
            </c:numRef>
          </c:val>
          <c:extLst>
            <c:ext xmlns:c16="http://schemas.microsoft.com/office/drawing/2014/chart" uri="{C3380CC4-5D6E-409C-BE32-E72D297353CC}">
              <c16:uniqueId val="{00000000-1919-4E48-AFE6-5630511AF3C9}"/>
            </c:ext>
          </c:extLst>
        </c:ser>
        <c:dLbls>
          <c:dLblPos val="outEnd"/>
          <c:showLegendKey val="0"/>
          <c:showVal val="1"/>
          <c:showCatName val="0"/>
          <c:showSerName val="0"/>
          <c:showPercent val="0"/>
          <c:showBubbleSize val="0"/>
        </c:dLbls>
        <c:gapWidth val="150"/>
        <c:axId val="10"/>
        <c:axId val="100"/>
      </c:barChart>
      <c:valAx>
        <c:axId val="100"/>
        <c:scaling>
          <c:orientation val="minMax"/>
        </c:scaling>
        <c:delete val="0"/>
        <c:axPos val="l"/>
        <c:majorGridlines/>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txPr>
          <a:bodyPr/>
          <a:lstStyle/>
          <a:p>
            <a:pPr>
              <a:defRPr sz="1200"/>
            </a:pPr>
            <a:endParaRPr lang="en-US"/>
          </a:p>
        </c:txPr>
        <c:crossAx val="100"/>
        <c:crosses val="autoZero"/>
        <c:auto val="0"/>
        <c:lblAlgn val="ctr"/>
        <c:lblOffset val="100"/>
        <c:noMultiLvlLbl val="0"/>
      </c:catAx>
    </c:plotArea>
    <c:plotVisOnly val="0"/>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a:t>Which of the following amenities would you like to be added, improved or expanded either by public or private entities? Select top three (3) preferences.</a:t>
            </a:r>
          </a:p>
        </c:rich>
      </c:tx>
      <c:overlay val="0"/>
    </c:title>
    <c:autoTitleDeleted val="0"/>
    <c:plotArea>
      <c:layout/>
      <c:barChart>
        <c:barDir val="col"/>
        <c:grouping val="clustered"/>
        <c:varyColors val="0"/>
        <c:ser>
          <c:idx val="0"/>
          <c:order val="0"/>
          <c:tx>
            <c:strRef>
              <c:f>'Question 22'!$B$3</c:f>
              <c:strCache>
                <c:ptCount val="1"/>
                <c:pt idx="0">
                  <c:v>Responses</c:v>
                </c:pt>
              </c:strCache>
            </c:strRef>
          </c:tx>
          <c:spPr>
            <a:solidFill>
              <a:srgbClr val="00BF6F"/>
            </a:solidFill>
            <a:ln>
              <a:prstDash val="solid"/>
            </a:ln>
          </c:spPr>
          <c:invertIfNegative val="0"/>
          <c:dLbls>
            <c:dLbl>
              <c:idx val="0"/>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5758-4493-8967-42CEF9743C9D}"/>
                </c:ext>
              </c:extLst>
            </c:dLbl>
            <c:dLbl>
              <c:idx val="1"/>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5758-4493-8967-42CEF9743C9D}"/>
                </c:ext>
              </c:extLst>
            </c:dLbl>
            <c:dLbl>
              <c:idx val="2"/>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5758-4493-8967-42CEF9743C9D}"/>
                </c:ext>
              </c:extLst>
            </c:dLbl>
            <c:dLbl>
              <c:idx val="3"/>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758-4493-8967-42CEF9743C9D}"/>
                </c:ext>
              </c:extLst>
            </c:dLbl>
            <c:dLbl>
              <c:idx val="4"/>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758-4493-8967-42CEF9743C9D}"/>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22'!$A$4:$A$34</c:f>
              <c:strCache>
                <c:ptCount val="31"/>
                <c:pt idx="0">
                  <c:v>Off-road walking/biking trails</c:v>
                </c:pt>
                <c:pt idx="1">
                  <c:v>Playground equipment</c:v>
                </c:pt>
                <c:pt idx="2">
                  <c:v>Splash pad</c:v>
                </c:pt>
                <c:pt idx="3">
                  <c:v>Dog park</c:v>
                </c:pt>
                <c:pt idx="4">
                  <c:v>Basketball courts</c:v>
                </c:pt>
                <c:pt idx="5">
                  <c:v>Restrooms</c:v>
                </c:pt>
                <c:pt idx="6">
                  <c:v>Disc golf course</c:v>
                </c:pt>
                <c:pt idx="7">
                  <c:v>Pickle ball courts</c:v>
                </c:pt>
                <c:pt idx="8">
                  <c:v>Outdoor pool</c:v>
                </c:pt>
                <c:pt idx="9">
                  <c:v>Sidewalks</c:v>
                </c:pt>
                <c:pt idx="10">
                  <c:v>Park landscaping/Trees</c:v>
                </c:pt>
                <c:pt idx="11">
                  <c:v>Sand volleyball courts</c:v>
                </c:pt>
                <c:pt idx="12">
                  <c:v>Shelters</c:v>
                </c:pt>
                <c:pt idx="13">
                  <c:v>Tennis courts</c:v>
                </c:pt>
                <c:pt idx="14">
                  <c:v>Golf driving range</c:v>
                </c:pt>
                <c:pt idx="15">
                  <c:v>Site furnishings (benches, tables, grills,etc.)</c:v>
                </c:pt>
                <c:pt idx="16">
                  <c:v>Fishing facilities</c:v>
                </c:pt>
                <c:pt idx="17">
                  <c:v>Ice skating/Hockey rink</c:v>
                </c:pt>
                <c:pt idx="18">
                  <c:v>Sledding hill</c:v>
                </c:pt>
                <c:pt idx="19">
                  <c:v>ATV trails</c:v>
                </c:pt>
                <c:pt idx="20">
                  <c:v>Indoor pool</c:v>
                </c:pt>
                <c:pt idx="21">
                  <c:v>Archery/Trap shooting range</c:v>
                </c:pt>
                <c:pt idx="22">
                  <c:v>Other (please specify)</c:v>
                </c:pt>
                <c:pt idx="23">
                  <c:v>Off-road mountain biking trails</c:v>
                </c:pt>
                <c:pt idx="24">
                  <c:v>On-road bicycle facilities</c:v>
                </c:pt>
                <c:pt idx="25">
                  <c:v>Golf course</c:v>
                </c:pt>
                <c:pt idx="26">
                  <c:v>Horseshoe pits</c:v>
                </c:pt>
                <c:pt idx="27">
                  <c:v>Snowmobile trails</c:v>
                </c:pt>
                <c:pt idx="28">
                  <c:v>X-Country Skiing</c:v>
                </c:pt>
                <c:pt idx="29">
                  <c:v>Ball diamonds</c:v>
                </c:pt>
                <c:pt idx="30">
                  <c:v>Lighted athletic fields</c:v>
                </c:pt>
              </c:strCache>
            </c:strRef>
          </c:cat>
          <c:val>
            <c:numRef>
              <c:f>'Question 22'!$B$4:$B$34</c:f>
              <c:numCache>
                <c:formatCode>0.00%</c:formatCode>
                <c:ptCount val="31"/>
                <c:pt idx="0">
                  <c:v>0.36420000000000002</c:v>
                </c:pt>
                <c:pt idx="1">
                  <c:v>0.33110000000000001</c:v>
                </c:pt>
                <c:pt idx="2">
                  <c:v>0.31790000000000002</c:v>
                </c:pt>
                <c:pt idx="3">
                  <c:v>0.29799999999999999</c:v>
                </c:pt>
                <c:pt idx="4">
                  <c:v>0.26490000000000002</c:v>
                </c:pt>
                <c:pt idx="5">
                  <c:v>0.25829999999999997</c:v>
                </c:pt>
                <c:pt idx="6">
                  <c:v>0.25169999999999998</c:v>
                </c:pt>
                <c:pt idx="7">
                  <c:v>0.245</c:v>
                </c:pt>
                <c:pt idx="8">
                  <c:v>0.21190000000000001</c:v>
                </c:pt>
                <c:pt idx="9">
                  <c:v>0.19209999999999999</c:v>
                </c:pt>
                <c:pt idx="10">
                  <c:v>0.17879999999999999</c:v>
                </c:pt>
                <c:pt idx="11">
                  <c:v>0.15229999999999999</c:v>
                </c:pt>
                <c:pt idx="12">
                  <c:v>0.1391</c:v>
                </c:pt>
                <c:pt idx="13">
                  <c:v>0.1391</c:v>
                </c:pt>
                <c:pt idx="14">
                  <c:v>0.13250000000000001</c:v>
                </c:pt>
                <c:pt idx="15">
                  <c:v>0.1258</c:v>
                </c:pt>
                <c:pt idx="16">
                  <c:v>0.106</c:v>
                </c:pt>
                <c:pt idx="17">
                  <c:v>0.106</c:v>
                </c:pt>
                <c:pt idx="18">
                  <c:v>0.106</c:v>
                </c:pt>
                <c:pt idx="19">
                  <c:v>9.2699999999999991E-2</c:v>
                </c:pt>
                <c:pt idx="20">
                  <c:v>9.2699999999999991E-2</c:v>
                </c:pt>
                <c:pt idx="21">
                  <c:v>7.9500000000000001E-2</c:v>
                </c:pt>
                <c:pt idx="22">
                  <c:v>7.9500000000000001E-2</c:v>
                </c:pt>
                <c:pt idx="23">
                  <c:v>7.2800000000000004E-2</c:v>
                </c:pt>
                <c:pt idx="24">
                  <c:v>7.2800000000000004E-2</c:v>
                </c:pt>
                <c:pt idx="25">
                  <c:v>5.96E-2</c:v>
                </c:pt>
                <c:pt idx="26">
                  <c:v>5.96E-2</c:v>
                </c:pt>
                <c:pt idx="27">
                  <c:v>5.96E-2</c:v>
                </c:pt>
                <c:pt idx="28">
                  <c:v>5.96E-2</c:v>
                </c:pt>
                <c:pt idx="29">
                  <c:v>5.2999999999999999E-2</c:v>
                </c:pt>
                <c:pt idx="30">
                  <c:v>5.2999999999999999E-2</c:v>
                </c:pt>
              </c:numCache>
            </c:numRef>
          </c:val>
          <c:extLst>
            <c:ext xmlns:c16="http://schemas.microsoft.com/office/drawing/2014/chart" uri="{C3380CC4-5D6E-409C-BE32-E72D297353CC}">
              <c16:uniqueId val="{00000000-5758-4493-8967-42CEF9743C9D}"/>
            </c:ext>
          </c:extLst>
        </c:ser>
        <c:dLbls>
          <c:showLegendKey val="0"/>
          <c:showVal val="0"/>
          <c:showCatName val="0"/>
          <c:showSerName val="0"/>
          <c:showPercent val="0"/>
          <c:showBubbleSize val="0"/>
        </c:dLbls>
        <c:gapWidth val="150"/>
        <c:axId val="10"/>
        <c:axId val="100"/>
      </c:barChart>
      <c:valAx>
        <c:axId val="100"/>
        <c:scaling>
          <c:orientation val="minMax"/>
        </c:scaling>
        <c:delete val="0"/>
        <c:axPos val="l"/>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crossAx val="100"/>
        <c:crosses val="autoZero"/>
        <c:auto val="0"/>
        <c:lblAlgn val="ctr"/>
        <c:lblOffset val="100"/>
        <c:noMultiLvlLbl val="0"/>
      </c:catAx>
    </c:plotArea>
    <c:plotVisOnly val="0"/>
    <c:dispBlanksAs val="gap"/>
    <c:showDLblsOverMax val="0"/>
  </c:chart>
  <c:txPr>
    <a:bodyPr/>
    <a:lstStyle/>
    <a:p>
      <a:pPr>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a:t>Do you have any concerns about safety or accessibility in any of the Village's parks?</a:t>
            </a:r>
          </a:p>
        </c:rich>
      </c:tx>
      <c:overlay val="0"/>
    </c:title>
    <c:autoTitleDeleted val="0"/>
    <c:plotArea>
      <c:layout>
        <c:manualLayout>
          <c:layoutTarget val="inner"/>
          <c:xMode val="edge"/>
          <c:yMode val="edge"/>
          <c:x val="0.12675331889175029"/>
          <c:y val="0.22461715088308754"/>
          <c:w val="0.839481027424828"/>
          <c:h val="0.67357949508841197"/>
        </c:manualLayout>
      </c:layout>
      <c:barChart>
        <c:barDir val="col"/>
        <c:grouping val="clustered"/>
        <c:varyColors val="0"/>
        <c:ser>
          <c:idx val="0"/>
          <c:order val="0"/>
          <c:tx>
            <c:strRef>
              <c:f>'Question 23'!$B$3</c:f>
              <c:strCache>
                <c:ptCount val="1"/>
                <c:pt idx="0">
                  <c:v>Responses</c:v>
                </c:pt>
              </c:strCache>
            </c:strRef>
          </c:tx>
          <c:spPr>
            <a:solidFill>
              <a:srgbClr val="00BF6F"/>
            </a:solidFill>
            <a:ln>
              <a:prstDash val="solid"/>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23'!$A$4:$A$5</c:f>
              <c:strCache>
                <c:ptCount val="2"/>
                <c:pt idx="0">
                  <c:v>No</c:v>
                </c:pt>
                <c:pt idx="1">
                  <c:v>If yes, please describe the name of the park and the concern.</c:v>
                </c:pt>
              </c:strCache>
            </c:strRef>
          </c:cat>
          <c:val>
            <c:numRef>
              <c:f>'Question 23'!$B$4:$B$5</c:f>
              <c:numCache>
                <c:formatCode>0.00%</c:formatCode>
                <c:ptCount val="2"/>
                <c:pt idx="0">
                  <c:v>0.90260000000000007</c:v>
                </c:pt>
                <c:pt idx="1">
                  <c:v>9.74E-2</c:v>
                </c:pt>
              </c:numCache>
            </c:numRef>
          </c:val>
          <c:extLst>
            <c:ext xmlns:c16="http://schemas.microsoft.com/office/drawing/2014/chart" uri="{C3380CC4-5D6E-409C-BE32-E72D297353CC}">
              <c16:uniqueId val="{00000000-0D55-4D6C-A8CB-B3ACA8F8BB62}"/>
            </c:ext>
          </c:extLst>
        </c:ser>
        <c:dLbls>
          <c:dLblPos val="outEnd"/>
          <c:showLegendKey val="0"/>
          <c:showVal val="1"/>
          <c:showCatName val="0"/>
          <c:showSerName val="0"/>
          <c:showPercent val="0"/>
          <c:showBubbleSize val="0"/>
        </c:dLbls>
        <c:gapWidth val="150"/>
        <c:axId val="10"/>
        <c:axId val="100"/>
      </c:barChart>
      <c:valAx>
        <c:axId val="100"/>
        <c:scaling>
          <c:orientation val="minMax"/>
        </c:scaling>
        <c:delete val="0"/>
        <c:axPos val="l"/>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crossAx val="100"/>
        <c:crosses val="autoZero"/>
        <c:auto val="0"/>
        <c:lblAlgn val="ctr"/>
        <c:lblOffset val="100"/>
        <c:noMultiLvlLbl val="0"/>
      </c:catAx>
    </c:plotArea>
    <c:plotVisOnly val="0"/>
    <c:dispBlanksAs val="gap"/>
    <c:showDLblsOverMax val="0"/>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a:t>Excluding winter months, on average how often do you or members of your household visit or use...?</a:t>
            </a:r>
          </a:p>
        </c:rich>
      </c:tx>
      <c:overlay val="0"/>
    </c:title>
    <c:autoTitleDeleted val="0"/>
    <c:plotArea>
      <c:layout/>
      <c:barChart>
        <c:barDir val="col"/>
        <c:grouping val="clustered"/>
        <c:varyColors val="0"/>
        <c:ser>
          <c:idx val="0"/>
          <c:order val="0"/>
          <c:tx>
            <c:strRef>
              <c:f>'Question 24'!$B$3</c:f>
              <c:strCache>
                <c:ptCount val="1"/>
                <c:pt idx="0">
                  <c:v>3 or more times per week</c:v>
                </c:pt>
              </c:strCache>
            </c:strRef>
          </c:tx>
          <c:spPr>
            <a:solidFill>
              <a:srgbClr val="00BF6F"/>
            </a:solidFill>
            <a:ln>
              <a:prstDash val="solid"/>
            </a:ln>
          </c:spPr>
          <c:invertIfNegative val="0"/>
          <c:cat>
            <c:strRef>
              <c:f>'Question 24'!$A$4:$A$14</c:f>
              <c:strCache>
                <c:ptCount val="11"/>
                <c:pt idx="0">
                  <c:v>Dane County Parks</c:v>
                </c:pt>
                <c:pt idx="1">
                  <c:v>Columbia County Parks</c:v>
                </c:pt>
                <c:pt idx="2">
                  <c:v>Village of Waunakee Parks</c:v>
                </c:pt>
                <c:pt idx="3">
                  <c:v>City of Lodi Parks</c:v>
                </c:pt>
                <c:pt idx="4">
                  <c:v>Village of DeForest Parks</c:v>
                </c:pt>
                <c:pt idx="5">
                  <c:v>Sauk City/Prairie Du Sac Parks</c:v>
                </c:pt>
                <c:pt idx="6">
                  <c:v>Lodi Marsh State Natural Area</c:v>
                </c:pt>
                <c:pt idx="7">
                  <c:v>Devil's Lake State Park</c:v>
                </c:pt>
                <c:pt idx="8">
                  <c:v>Ice Age Trail</c:v>
                </c:pt>
                <c:pt idx="9">
                  <c:v>Gibraltar Rock State Natural Area</c:v>
                </c:pt>
                <c:pt idx="10">
                  <c:v>Parfrey's Glen State Natural Area</c:v>
                </c:pt>
              </c:strCache>
            </c:strRef>
          </c:cat>
          <c:val>
            <c:numRef>
              <c:f>'Question 24'!$B$4:$B$14</c:f>
              <c:numCache>
                <c:formatCode>0.00%</c:formatCode>
                <c:ptCount val="11"/>
                <c:pt idx="0">
                  <c:v>6.4100000000000004E-2</c:v>
                </c:pt>
                <c:pt idx="1">
                  <c:v>1.38E-2</c:v>
                </c:pt>
                <c:pt idx="2">
                  <c:v>1.3299999999999999E-2</c:v>
                </c:pt>
                <c:pt idx="3">
                  <c:v>3.27E-2</c:v>
                </c:pt>
                <c:pt idx="4">
                  <c:v>6.5000000000000006E-3</c:v>
                </c:pt>
                <c:pt idx="5">
                  <c:v>1.2999999999999999E-2</c:v>
                </c:pt>
                <c:pt idx="6">
                  <c:v>3.27E-2</c:v>
                </c:pt>
                <c:pt idx="7">
                  <c:v>1.2800000000000001E-2</c:v>
                </c:pt>
                <c:pt idx="8">
                  <c:v>3.2500000000000001E-2</c:v>
                </c:pt>
                <c:pt idx="9">
                  <c:v>1.29E-2</c:v>
                </c:pt>
                <c:pt idx="10">
                  <c:v>6.4000000000000003E-3</c:v>
                </c:pt>
              </c:numCache>
            </c:numRef>
          </c:val>
          <c:extLst>
            <c:ext xmlns:c16="http://schemas.microsoft.com/office/drawing/2014/chart" uri="{C3380CC4-5D6E-409C-BE32-E72D297353CC}">
              <c16:uniqueId val="{00000000-C912-4458-9A20-2F0B0B348EA1}"/>
            </c:ext>
          </c:extLst>
        </c:ser>
        <c:ser>
          <c:idx val="1"/>
          <c:order val="1"/>
          <c:tx>
            <c:strRef>
              <c:f>'Question 24'!$D$3</c:f>
              <c:strCache>
                <c:ptCount val="1"/>
                <c:pt idx="0">
                  <c:v>1-2 times per week</c:v>
                </c:pt>
              </c:strCache>
            </c:strRef>
          </c:tx>
          <c:spPr>
            <a:solidFill>
              <a:srgbClr val="507CB6"/>
            </a:solidFill>
            <a:ln>
              <a:prstDash val="solid"/>
            </a:ln>
          </c:spPr>
          <c:invertIfNegative val="0"/>
          <c:cat>
            <c:strRef>
              <c:f>'Question 24'!$A$4:$A$14</c:f>
              <c:strCache>
                <c:ptCount val="11"/>
                <c:pt idx="0">
                  <c:v>Dane County Parks</c:v>
                </c:pt>
                <c:pt idx="1">
                  <c:v>Columbia County Parks</c:v>
                </c:pt>
                <c:pt idx="2">
                  <c:v>Village of Waunakee Parks</c:v>
                </c:pt>
                <c:pt idx="3">
                  <c:v>City of Lodi Parks</c:v>
                </c:pt>
                <c:pt idx="4">
                  <c:v>Village of DeForest Parks</c:v>
                </c:pt>
                <c:pt idx="5">
                  <c:v>Sauk City/Prairie Du Sac Parks</c:v>
                </c:pt>
                <c:pt idx="6">
                  <c:v>Lodi Marsh State Natural Area</c:v>
                </c:pt>
                <c:pt idx="7">
                  <c:v>Devil's Lake State Park</c:v>
                </c:pt>
                <c:pt idx="8">
                  <c:v>Ice Age Trail</c:v>
                </c:pt>
                <c:pt idx="9">
                  <c:v>Gibraltar Rock State Natural Area</c:v>
                </c:pt>
                <c:pt idx="10">
                  <c:v>Parfrey's Glen State Natural Area</c:v>
                </c:pt>
              </c:strCache>
            </c:strRef>
          </c:cat>
          <c:val>
            <c:numRef>
              <c:f>'Question 24'!$D$4:$D$14</c:f>
              <c:numCache>
                <c:formatCode>0.00%</c:formatCode>
                <c:ptCount val="11"/>
                <c:pt idx="0">
                  <c:v>0.109</c:v>
                </c:pt>
                <c:pt idx="1">
                  <c:v>5.5199999999999999E-2</c:v>
                </c:pt>
                <c:pt idx="2">
                  <c:v>0.12</c:v>
                </c:pt>
                <c:pt idx="3">
                  <c:v>9.1499999999999998E-2</c:v>
                </c:pt>
                <c:pt idx="4">
                  <c:v>3.27E-2</c:v>
                </c:pt>
                <c:pt idx="5">
                  <c:v>1.2999999999999999E-2</c:v>
                </c:pt>
                <c:pt idx="6">
                  <c:v>7.1900000000000006E-2</c:v>
                </c:pt>
                <c:pt idx="7">
                  <c:v>2.5600000000000001E-2</c:v>
                </c:pt>
                <c:pt idx="8">
                  <c:v>7.1399999999999991E-2</c:v>
                </c:pt>
                <c:pt idx="9">
                  <c:v>6.5000000000000006E-3</c:v>
                </c:pt>
                <c:pt idx="10">
                  <c:v>0</c:v>
                </c:pt>
              </c:numCache>
            </c:numRef>
          </c:val>
          <c:extLst>
            <c:ext xmlns:c16="http://schemas.microsoft.com/office/drawing/2014/chart" uri="{C3380CC4-5D6E-409C-BE32-E72D297353CC}">
              <c16:uniqueId val="{00000001-C912-4458-9A20-2F0B0B348EA1}"/>
            </c:ext>
          </c:extLst>
        </c:ser>
        <c:ser>
          <c:idx val="2"/>
          <c:order val="2"/>
          <c:tx>
            <c:strRef>
              <c:f>'Question 24'!$F$3</c:f>
              <c:strCache>
                <c:ptCount val="1"/>
                <c:pt idx="0">
                  <c:v>1-2 times per month</c:v>
                </c:pt>
              </c:strCache>
            </c:strRef>
          </c:tx>
          <c:spPr>
            <a:solidFill>
              <a:srgbClr val="F9BE00"/>
            </a:solidFill>
            <a:ln>
              <a:prstDash val="solid"/>
            </a:ln>
          </c:spPr>
          <c:invertIfNegative val="0"/>
          <c:cat>
            <c:strRef>
              <c:f>'Question 24'!$A$4:$A$14</c:f>
              <c:strCache>
                <c:ptCount val="11"/>
                <c:pt idx="0">
                  <c:v>Dane County Parks</c:v>
                </c:pt>
                <c:pt idx="1">
                  <c:v>Columbia County Parks</c:v>
                </c:pt>
                <c:pt idx="2">
                  <c:v>Village of Waunakee Parks</c:v>
                </c:pt>
                <c:pt idx="3">
                  <c:v>City of Lodi Parks</c:v>
                </c:pt>
                <c:pt idx="4">
                  <c:v>Village of DeForest Parks</c:v>
                </c:pt>
                <c:pt idx="5">
                  <c:v>Sauk City/Prairie Du Sac Parks</c:v>
                </c:pt>
                <c:pt idx="6">
                  <c:v>Lodi Marsh State Natural Area</c:v>
                </c:pt>
                <c:pt idx="7">
                  <c:v>Devil's Lake State Park</c:v>
                </c:pt>
                <c:pt idx="8">
                  <c:v>Ice Age Trail</c:v>
                </c:pt>
                <c:pt idx="9">
                  <c:v>Gibraltar Rock State Natural Area</c:v>
                </c:pt>
                <c:pt idx="10">
                  <c:v>Parfrey's Glen State Natural Area</c:v>
                </c:pt>
              </c:strCache>
            </c:strRef>
          </c:cat>
          <c:val>
            <c:numRef>
              <c:f>'Question 24'!$F$4:$F$14</c:f>
              <c:numCache>
                <c:formatCode>0.00%</c:formatCode>
                <c:ptCount val="11"/>
                <c:pt idx="0">
                  <c:v>0.33329999999999999</c:v>
                </c:pt>
                <c:pt idx="1">
                  <c:v>0.23449999999999999</c:v>
                </c:pt>
                <c:pt idx="2">
                  <c:v>0.2467</c:v>
                </c:pt>
                <c:pt idx="3">
                  <c:v>0.24179999999999999</c:v>
                </c:pt>
                <c:pt idx="4">
                  <c:v>0.14380000000000001</c:v>
                </c:pt>
                <c:pt idx="5">
                  <c:v>0.13639999999999999</c:v>
                </c:pt>
                <c:pt idx="6">
                  <c:v>0.16339999999999999</c:v>
                </c:pt>
                <c:pt idx="7">
                  <c:v>0.16669999999999999</c:v>
                </c:pt>
                <c:pt idx="8">
                  <c:v>0.1883</c:v>
                </c:pt>
                <c:pt idx="9">
                  <c:v>0.1419</c:v>
                </c:pt>
                <c:pt idx="10">
                  <c:v>8.3299999999999999E-2</c:v>
                </c:pt>
              </c:numCache>
            </c:numRef>
          </c:val>
          <c:extLst>
            <c:ext xmlns:c16="http://schemas.microsoft.com/office/drawing/2014/chart" uri="{C3380CC4-5D6E-409C-BE32-E72D297353CC}">
              <c16:uniqueId val="{00000002-C912-4458-9A20-2F0B0B348EA1}"/>
            </c:ext>
          </c:extLst>
        </c:ser>
        <c:ser>
          <c:idx val="3"/>
          <c:order val="3"/>
          <c:tx>
            <c:strRef>
              <c:f>'Question 24'!$H$3</c:f>
              <c:strCache>
                <c:ptCount val="1"/>
                <c:pt idx="0">
                  <c:v>1-2 times per year</c:v>
                </c:pt>
              </c:strCache>
            </c:strRef>
          </c:tx>
          <c:spPr>
            <a:solidFill>
              <a:srgbClr val="6BC8CD"/>
            </a:solidFill>
            <a:ln>
              <a:prstDash val="solid"/>
            </a:ln>
          </c:spPr>
          <c:invertIfNegative val="0"/>
          <c:cat>
            <c:strRef>
              <c:f>'Question 24'!$A$4:$A$14</c:f>
              <c:strCache>
                <c:ptCount val="11"/>
                <c:pt idx="0">
                  <c:v>Dane County Parks</c:v>
                </c:pt>
                <c:pt idx="1">
                  <c:v>Columbia County Parks</c:v>
                </c:pt>
                <c:pt idx="2">
                  <c:v>Village of Waunakee Parks</c:v>
                </c:pt>
                <c:pt idx="3">
                  <c:v>City of Lodi Parks</c:v>
                </c:pt>
                <c:pt idx="4">
                  <c:v>Village of DeForest Parks</c:v>
                </c:pt>
                <c:pt idx="5">
                  <c:v>Sauk City/Prairie Du Sac Parks</c:v>
                </c:pt>
                <c:pt idx="6">
                  <c:v>Lodi Marsh State Natural Area</c:v>
                </c:pt>
                <c:pt idx="7">
                  <c:v>Devil's Lake State Park</c:v>
                </c:pt>
                <c:pt idx="8">
                  <c:v>Ice Age Trail</c:v>
                </c:pt>
                <c:pt idx="9">
                  <c:v>Gibraltar Rock State Natural Area</c:v>
                </c:pt>
                <c:pt idx="10">
                  <c:v>Parfrey's Glen State Natural Area</c:v>
                </c:pt>
              </c:strCache>
            </c:strRef>
          </c:cat>
          <c:val>
            <c:numRef>
              <c:f>'Question 24'!$H$4:$H$14</c:f>
              <c:numCache>
                <c:formatCode>0.00%</c:formatCode>
                <c:ptCount val="11"/>
                <c:pt idx="0">
                  <c:v>0.37180000000000002</c:v>
                </c:pt>
                <c:pt idx="1">
                  <c:v>0.35170000000000001</c:v>
                </c:pt>
                <c:pt idx="2">
                  <c:v>0.26669999999999999</c:v>
                </c:pt>
                <c:pt idx="3">
                  <c:v>0.33329999999999999</c:v>
                </c:pt>
                <c:pt idx="4">
                  <c:v>0.29409999999999997</c:v>
                </c:pt>
                <c:pt idx="5">
                  <c:v>0.31819999999999998</c:v>
                </c:pt>
                <c:pt idx="6">
                  <c:v>0.28760000000000002</c:v>
                </c:pt>
                <c:pt idx="7">
                  <c:v>0.57050000000000001</c:v>
                </c:pt>
                <c:pt idx="8">
                  <c:v>0.40910000000000002</c:v>
                </c:pt>
                <c:pt idx="9">
                  <c:v>0.45810000000000001</c:v>
                </c:pt>
                <c:pt idx="10">
                  <c:v>0.39739999999999998</c:v>
                </c:pt>
              </c:numCache>
            </c:numRef>
          </c:val>
          <c:extLst>
            <c:ext xmlns:c16="http://schemas.microsoft.com/office/drawing/2014/chart" uri="{C3380CC4-5D6E-409C-BE32-E72D297353CC}">
              <c16:uniqueId val="{00000003-C912-4458-9A20-2F0B0B348EA1}"/>
            </c:ext>
          </c:extLst>
        </c:ser>
        <c:ser>
          <c:idx val="4"/>
          <c:order val="4"/>
          <c:tx>
            <c:strRef>
              <c:f>'Question 24'!$J$3</c:f>
              <c:strCache>
                <c:ptCount val="1"/>
                <c:pt idx="0">
                  <c:v>0 times in the past year</c:v>
                </c:pt>
              </c:strCache>
            </c:strRef>
          </c:tx>
          <c:spPr>
            <a:solidFill>
              <a:srgbClr val="FF8B4F"/>
            </a:solidFill>
            <a:ln>
              <a:prstDash val="solid"/>
            </a:ln>
          </c:spPr>
          <c:invertIfNegative val="0"/>
          <c:cat>
            <c:strRef>
              <c:f>'Question 24'!$A$4:$A$14</c:f>
              <c:strCache>
                <c:ptCount val="11"/>
                <c:pt idx="0">
                  <c:v>Dane County Parks</c:v>
                </c:pt>
                <c:pt idx="1">
                  <c:v>Columbia County Parks</c:v>
                </c:pt>
                <c:pt idx="2">
                  <c:v>Village of Waunakee Parks</c:v>
                </c:pt>
                <c:pt idx="3">
                  <c:v>City of Lodi Parks</c:v>
                </c:pt>
                <c:pt idx="4">
                  <c:v>Village of DeForest Parks</c:v>
                </c:pt>
                <c:pt idx="5">
                  <c:v>Sauk City/Prairie Du Sac Parks</c:v>
                </c:pt>
                <c:pt idx="6">
                  <c:v>Lodi Marsh State Natural Area</c:v>
                </c:pt>
                <c:pt idx="7">
                  <c:v>Devil's Lake State Park</c:v>
                </c:pt>
                <c:pt idx="8">
                  <c:v>Ice Age Trail</c:v>
                </c:pt>
                <c:pt idx="9">
                  <c:v>Gibraltar Rock State Natural Area</c:v>
                </c:pt>
                <c:pt idx="10">
                  <c:v>Parfrey's Glen State Natural Area</c:v>
                </c:pt>
              </c:strCache>
            </c:strRef>
          </c:cat>
          <c:val>
            <c:numRef>
              <c:f>'Question 24'!$J$4:$J$14</c:f>
              <c:numCache>
                <c:formatCode>0.00%</c:formatCode>
                <c:ptCount val="11"/>
                <c:pt idx="0">
                  <c:v>0.12180000000000001</c:v>
                </c:pt>
                <c:pt idx="1">
                  <c:v>0.3448</c:v>
                </c:pt>
                <c:pt idx="2">
                  <c:v>0.3533</c:v>
                </c:pt>
                <c:pt idx="3">
                  <c:v>0.30070000000000002</c:v>
                </c:pt>
                <c:pt idx="4">
                  <c:v>0.52290000000000003</c:v>
                </c:pt>
                <c:pt idx="5">
                  <c:v>0.51950000000000007</c:v>
                </c:pt>
                <c:pt idx="6">
                  <c:v>0.44440000000000002</c:v>
                </c:pt>
                <c:pt idx="7">
                  <c:v>0.22439999999999999</c:v>
                </c:pt>
                <c:pt idx="8">
                  <c:v>0.29870000000000002</c:v>
                </c:pt>
                <c:pt idx="9">
                  <c:v>0.38059999999999999</c:v>
                </c:pt>
                <c:pt idx="10">
                  <c:v>0.51280000000000003</c:v>
                </c:pt>
              </c:numCache>
            </c:numRef>
          </c:val>
          <c:extLst>
            <c:ext xmlns:c16="http://schemas.microsoft.com/office/drawing/2014/chart" uri="{C3380CC4-5D6E-409C-BE32-E72D297353CC}">
              <c16:uniqueId val="{00000004-C912-4458-9A20-2F0B0B348EA1}"/>
            </c:ext>
          </c:extLst>
        </c:ser>
        <c:dLbls>
          <c:showLegendKey val="0"/>
          <c:showVal val="0"/>
          <c:showCatName val="0"/>
          <c:showSerName val="0"/>
          <c:showPercent val="0"/>
          <c:showBubbleSize val="0"/>
        </c:dLbls>
        <c:gapWidth val="150"/>
        <c:axId val="10"/>
        <c:axId val="100"/>
      </c:barChart>
      <c:valAx>
        <c:axId val="100"/>
        <c:scaling>
          <c:orientation val="minMax"/>
        </c:scaling>
        <c:delete val="0"/>
        <c:axPos val="l"/>
        <c:majorGridlines/>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crossAx val="100"/>
        <c:crosses val="autoZero"/>
        <c:auto val="0"/>
        <c:lblAlgn val="ctr"/>
        <c:lblOffset val="100"/>
        <c:noMultiLvlLbl val="0"/>
      </c:catAx>
    </c:plotArea>
    <c:legend>
      <c:legendPos val="b"/>
      <c:overlay val="0"/>
      <c:txPr>
        <a:bodyPr/>
        <a:lstStyle/>
        <a:p>
          <a:pPr>
            <a:defRPr lang="en-US" sz="1200"/>
          </a:pPr>
          <a:endParaRPr lang="en-US"/>
        </a:p>
      </c:txPr>
    </c:legend>
    <c:plotVisOnly val="0"/>
    <c:dispBlanksAs val="gap"/>
    <c:showDLblsOverMax val="0"/>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n-US"/>
              <a:t>Do you believe the Village should allocate additional funds for any of the following items?</a:t>
            </a:r>
          </a:p>
        </c:rich>
      </c:tx>
      <c:overlay val="0"/>
    </c:title>
    <c:autoTitleDeleted val="0"/>
    <c:plotArea>
      <c:layout/>
      <c:barChart>
        <c:barDir val="col"/>
        <c:grouping val="clustered"/>
        <c:varyColors val="0"/>
        <c:ser>
          <c:idx val="0"/>
          <c:order val="0"/>
          <c:tx>
            <c:strRef>
              <c:f>'Question 25'!$B$3</c:f>
              <c:strCache>
                <c:ptCount val="1"/>
                <c:pt idx="0">
                  <c:v>Yes</c:v>
                </c:pt>
              </c:strCache>
            </c:strRef>
          </c:tx>
          <c:spPr>
            <a:solidFill>
              <a:srgbClr val="00BF6F"/>
            </a:solidFill>
            <a:ln>
              <a:prstDash val="solid"/>
            </a:ln>
          </c:spPr>
          <c:invertIfNegative val="0"/>
          <c:dLbls>
            <c:dLbl>
              <c:idx val="2"/>
              <c:delete val="1"/>
              <c:extLst>
                <c:ext xmlns:c15="http://schemas.microsoft.com/office/drawing/2012/chart" uri="{CE6537A1-D6FC-4f65-9D91-7224C49458BB}"/>
                <c:ext xmlns:c16="http://schemas.microsoft.com/office/drawing/2014/chart" uri="{C3380CC4-5D6E-409C-BE32-E72D297353CC}">
                  <c16:uniqueId val="{00000005-C584-414B-87BC-B2C3B400D67C}"/>
                </c:ext>
              </c:extLst>
            </c:dLbl>
            <c:dLbl>
              <c:idx val="5"/>
              <c:delete val="1"/>
              <c:extLst>
                <c:ext xmlns:c15="http://schemas.microsoft.com/office/drawing/2012/chart" uri="{CE6537A1-D6FC-4f65-9D91-7224C49458BB}"/>
                <c:ext xmlns:c16="http://schemas.microsoft.com/office/drawing/2014/chart" uri="{C3380CC4-5D6E-409C-BE32-E72D297353CC}">
                  <c16:uniqueId val="{00000007-C584-414B-87BC-B2C3B400D67C}"/>
                </c:ext>
              </c:extLst>
            </c:dLbl>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'Question 25'!$A$4:$A$9</c:f>
              <c:strCache>
                <c:ptCount val="6"/>
                <c:pt idx="0">
                  <c:v>Park Maintenance (maintain existing grounds/facilities)</c:v>
                </c:pt>
                <c:pt idx="1">
                  <c:v>Installing New Park Facilities/Equipment</c:v>
                </c:pt>
                <c:pt idx="2">
                  <c:v>Parkland Acquisition</c:v>
                </c:pt>
                <c:pt idx="3">
                  <c:v>Bicycle Facilities/Trails</c:v>
                </c:pt>
                <c:pt idx="4">
                  <c:v>Sidewalk Facilities/Pedestrian Enhancements</c:v>
                </c:pt>
                <c:pt idx="5">
                  <c:v>Additional staff to manage the park system</c:v>
                </c:pt>
              </c:strCache>
            </c:strRef>
          </c:cat>
          <c:val>
            <c:numRef>
              <c:f>'Question 25'!$B$4:$B$9</c:f>
              <c:numCache>
                <c:formatCode>0.00%</c:formatCode>
                <c:ptCount val="6"/>
                <c:pt idx="0">
                  <c:v>0.56579999999999997</c:v>
                </c:pt>
                <c:pt idx="1">
                  <c:v>0.66449999999999998</c:v>
                </c:pt>
                <c:pt idx="2">
                  <c:v>0.28000000000000003</c:v>
                </c:pt>
                <c:pt idx="3">
                  <c:v>0.5232</c:v>
                </c:pt>
                <c:pt idx="4">
                  <c:v>0.60140000000000005</c:v>
                </c:pt>
                <c:pt idx="5">
                  <c:v>0.3</c:v>
                </c:pt>
              </c:numCache>
            </c:numRef>
          </c:val>
          <c:extLst>
            <c:ext xmlns:c16="http://schemas.microsoft.com/office/drawing/2014/chart" uri="{C3380CC4-5D6E-409C-BE32-E72D297353CC}">
              <c16:uniqueId val="{00000000-C584-414B-87BC-B2C3B400D67C}"/>
            </c:ext>
          </c:extLst>
        </c:ser>
        <c:ser>
          <c:idx val="1"/>
          <c:order val="1"/>
          <c:tx>
            <c:strRef>
              <c:f>'Question 25'!$D$3</c:f>
              <c:strCache>
                <c:ptCount val="1"/>
                <c:pt idx="0">
                  <c:v>No</c:v>
                </c:pt>
              </c:strCache>
            </c:strRef>
          </c:tx>
          <c:spPr>
            <a:solidFill>
              <a:srgbClr val="507CB6"/>
            </a:solidFill>
            <a:ln>
              <a:prstDash val="solid"/>
            </a:ln>
          </c:spPr>
          <c:invertIfNegative val="0"/>
          <c:dLbls>
            <c:dLbl>
              <c:idx val="2"/>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C584-414B-87BC-B2C3B400D67C}"/>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25'!$A$4:$A$9</c:f>
              <c:strCache>
                <c:ptCount val="6"/>
                <c:pt idx="0">
                  <c:v>Park Maintenance (maintain existing grounds/facilities)</c:v>
                </c:pt>
                <c:pt idx="1">
                  <c:v>Installing New Park Facilities/Equipment</c:v>
                </c:pt>
                <c:pt idx="2">
                  <c:v>Parkland Acquisition</c:v>
                </c:pt>
                <c:pt idx="3">
                  <c:v>Bicycle Facilities/Trails</c:v>
                </c:pt>
                <c:pt idx="4">
                  <c:v>Sidewalk Facilities/Pedestrian Enhancements</c:v>
                </c:pt>
                <c:pt idx="5">
                  <c:v>Additional staff to manage the park system</c:v>
                </c:pt>
              </c:strCache>
            </c:strRef>
          </c:cat>
          <c:val>
            <c:numRef>
              <c:f>'Question 25'!$D$4:$D$9</c:f>
              <c:numCache>
                <c:formatCode>0.00%</c:formatCode>
                <c:ptCount val="6"/>
                <c:pt idx="0">
                  <c:v>0.22370000000000001</c:v>
                </c:pt>
                <c:pt idx="1">
                  <c:v>0.1613</c:v>
                </c:pt>
                <c:pt idx="2">
                  <c:v>0.42</c:v>
                </c:pt>
                <c:pt idx="3">
                  <c:v>0.33110000000000001</c:v>
                </c:pt>
                <c:pt idx="4">
                  <c:v>0.16889999999999999</c:v>
                </c:pt>
                <c:pt idx="5">
                  <c:v>0.31330000000000002</c:v>
                </c:pt>
              </c:numCache>
            </c:numRef>
          </c:val>
          <c:extLst>
            <c:ext xmlns:c16="http://schemas.microsoft.com/office/drawing/2014/chart" uri="{C3380CC4-5D6E-409C-BE32-E72D297353CC}">
              <c16:uniqueId val="{00000001-C584-414B-87BC-B2C3B400D67C}"/>
            </c:ext>
          </c:extLst>
        </c:ser>
        <c:ser>
          <c:idx val="2"/>
          <c:order val="2"/>
          <c:tx>
            <c:strRef>
              <c:f>'Question 25'!$F$3</c:f>
              <c:strCache>
                <c:ptCount val="1"/>
                <c:pt idx="0">
                  <c:v>Not Sure</c:v>
                </c:pt>
              </c:strCache>
            </c:strRef>
          </c:tx>
          <c:spPr>
            <a:solidFill>
              <a:srgbClr val="F9BE00"/>
            </a:solidFill>
            <a:ln>
              <a:prstDash val="solid"/>
            </a:ln>
          </c:spPr>
          <c:invertIfNegative val="0"/>
          <c:dLbls>
            <c:dLbl>
              <c:idx val="5"/>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C584-414B-87BC-B2C3B400D67C}"/>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1"/>
              </c:ext>
            </c:extLst>
          </c:dLbls>
          <c:cat>
            <c:strRef>
              <c:f>'Question 25'!$A$4:$A$9</c:f>
              <c:strCache>
                <c:ptCount val="6"/>
                <c:pt idx="0">
                  <c:v>Park Maintenance (maintain existing grounds/facilities)</c:v>
                </c:pt>
                <c:pt idx="1">
                  <c:v>Installing New Park Facilities/Equipment</c:v>
                </c:pt>
                <c:pt idx="2">
                  <c:v>Parkland Acquisition</c:v>
                </c:pt>
                <c:pt idx="3">
                  <c:v>Bicycle Facilities/Trails</c:v>
                </c:pt>
                <c:pt idx="4">
                  <c:v>Sidewalk Facilities/Pedestrian Enhancements</c:v>
                </c:pt>
                <c:pt idx="5">
                  <c:v>Additional staff to manage the park system</c:v>
                </c:pt>
              </c:strCache>
            </c:strRef>
          </c:cat>
          <c:val>
            <c:numRef>
              <c:f>'Question 25'!$F$4:$F$9</c:f>
              <c:numCache>
                <c:formatCode>0.00%</c:formatCode>
                <c:ptCount val="6"/>
                <c:pt idx="0">
                  <c:v>0.21049999999999999</c:v>
                </c:pt>
                <c:pt idx="1">
                  <c:v>0.17419999999999999</c:v>
                </c:pt>
                <c:pt idx="2">
                  <c:v>0.3</c:v>
                </c:pt>
                <c:pt idx="3">
                  <c:v>0.1457</c:v>
                </c:pt>
                <c:pt idx="4">
                  <c:v>0.22969999999999999</c:v>
                </c:pt>
                <c:pt idx="5">
                  <c:v>0.38669999999999999</c:v>
                </c:pt>
              </c:numCache>
            </c:numRef>
          </c:val>
          <c:extLst>
            <c:ext xmlns:c16="http://schemas.microsoft.com/office/drawing/2014/chart" uri="{C3380CC4-5D6E-409C-BE32-E72D297353CC}">
              <c16:uniqueId val="{00000002-C584-414B-87BC-B2C3B400D67C}"/>
            </c:ext>
          </c:extLst>
        </c:ser>
        <c:dLbls>
          <c:showLegendKey val="0"/>
          <c:showVal val="0"/>
          <c:showCatName val="0"/>
          <c:showSerName val="0"/>
          <c:showPercent val="0"/>
          <c:showBubbleSize val="0"/>
        </c:dLbls>
        <c:gapWidth val="150"/>
        <c:axId val="10"/>
        <c:axId val="100"/>
      </c:barChart>
      <c:valAx>
        <c:axId val="100"/>
        <c:scaling>
          <c:orientation val="minMax"/>
        </c:scaling>
        <c:delete val="0"/>
        <c:axPos val="l"/>
        <c:majorGridlines/>
        <c:numFmt formatCode="0.00%" sourceLinked="1"/>
        <c:majorTickMark val="out"/>
        <c:minorTickMark val="none"/>
        <c:tickLblPos val="nextTo"/>
        <c:crossAx val="10"/>
        <c:crosses val="autoZero"/>
        <c:crossBetween val="between"/>
      </c:valAx>
      <c:catAx>
        <c:axId val="10"/>
        <c:scaling>
          <c:orientation val="minMax"/>
        </c:scaling>
        <c:delete val="0"/>
        <c:axPos val="b"/>
        <c:numFmt formatCode="General" sourceLinked="1"/>
        <c:majorTickMark val="out"/>
        <c:minorTickMark val="none"/>
        <c:tickLblPos val="nextTo"/>
        <c:txPr>
          <a:bodyPr/>
          <a:lstStyle/>
          <a:p>
            <a:pPr>
              <a:defRPr sz="1200"/>
            </a:pPr>
            <a:endParaRPr lang="en-US"/>
          </a:p>
        </c:txPr>
        <c:crossAx val="100"/>
        <c:crosses val="autoZero"/>
        <c:auto val="0"/>
        <c:lblAlgn val="ctr"/>
        <c:lblOffset val="100"/>
        <c:noMultiLvlLbl val="0"/>
      </c:catAx>
    </c:plotArea>
    <c:legend>
      <c:legendPos val="r"/>
      <c:overlay val="0"/>
      <c:txPr>
        <a:bodyPr/>
        <a:lstStyle/>
        <a:p>
          <a:pPr>
            <a:defRPr sz="1600"/>
          </a:pPr>
          <a:endParaRPr lang="en-US"/>
        </a:p>
      </c:txPr>
    </c:legend>
    <c:plotVisOnly val="0"/>
    <c:dispBlanksAs val="gap"/>
    <c:showDLblsOverMax val="0"/>
  </c:chart>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59D96D-60AF-4982-8AF6-FB7C97F916A3}" type="datetimeFigureOut">
              <a:rPr lang="en-US" smtClean="0"/>
              <a:t>5/23/2023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AD0D9-CFCF-456E-BDA6-806873EAAB99}" type="slidenum">
              <a:rPr lang="en-US" smtClean="0"/>
              <a:t>‹#›</a:t>
            </a:fld>
            <a:endParaRPr lang="en-US"/>
          </a:p>
        </p:txBody>
      </p:sp>
    </p:spTree>
    <p:extLst>
      <p:ext uri="{BB962C8B-B14F-4D97-AF65-F5344CB8AC3E}">
        <p14:creationId xmlns:p14="http://schemas.microsoft.com/office/powerpoint/2010/main" val="3784001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CC7DB6F-B187-4F6A-8630-66C4101173BA}"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09437-E146-48E0-BA5B-384D2E3B725A}"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2797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C7DB6F-B187-4F6A-8630-66C4101173BA}"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1093656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C7DB6F-B187-4F6A-8630-66C4101173BA}"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09437-E146-48E0-BA5B-384D2E3B725A}"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647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C7DB6F-B187-4F6A-8630-66C4101173BA}" type="datetimeFigureOut">
              <a:rPr lang="en-US" smtClean="0"/>
              <a:t>5/23/2023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2365963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C7DB6F-B187-4F6A-8630-66C4101173BA}" type="datetimeFigureOut">
              <a:rPr lang="en-US" smtClean="0"/>
              <a:t>5/23/2023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412117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C7DB6F-B187-4F6A-8630-66C4101173BA}" type="datetimeFigureOut">
              <a:rPr lang="en-US" smtClean="0"/>
              <a:t>5/23/2023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2602821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CC7DB6F-B187-4F6A-8630-66C4101173BA}" type="datetimeFigureOut">
              <a:rPr lang="en-US" smtClean="0"/>
              <a:t>5/23/2023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3402045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CC7DB6F-B187-4F6A-8630-66C4101173BA}" type="datetimeFigureOut">
              <a:rPr lang="en-US" smtClean="0"/>
              <a:t>5/23/2023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4609437-E146-48E0-BA5B-384D2E3B725A}" type="slidenum">
              <a:rPr lang="en-US" smtClean="0"/>
              <a:t>‹#›</a:t>
            </a:fld>
            <a:endParaRPr lang="en-US"/>
          </a:p>
        </p:txBody>
      </p:sp>
    </p:spTree>
    <p:extLst>
      <p:ext uri="{BB962C8B-B14F-4D97-AF65-F5344CB8AC3E}">
        <p14:creationId xmlns:p14="http://schemas.microsoft.com/office/powerpoint/2010/main" val="3844740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C7DB6F-B187-4F6A-8630-66C4101173BA}" type="datetimeFigureOut">
              <a:rPr lang="en-US" smtClean="0"/>
              <a:t>5/23/2023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4053272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C7DB6F-B187-4F6A-8630-66C4101173BA}"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21090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C7DB6F-B187-4F6A-8630-66C4101173BA}"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4609437-E146-48E0-BA5B-384D2E3B725A}" type="slidenum">
              <a:rPr lang="en-US" smtClean="0"/>
              <a:t>‹#›</a:t>
            </a:fld>
            <a:endParaRPr lang="en-US"/>
          </a:p>
        </p:txBody>
      </p:sp>
    </p:spTree>
    <p:extLst>
      <p:ext uri="{BB962C8B-B14F-4D97-AF65-F5344CB8AC3E}">
        <p14:creationId xmlns:p14="http://schemas.microsoft.com/office/powerpoint/2010/main" val="1229494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CC7DB6F-B187-4F6A-8630-66C4101173BA}" type="datetimeFigureOut">
              <a:rPr lang="en-US" smtClean="0"/>
              <a:t>5/23/2023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4609437-E146-48E0-BA5B-384D2E3B725A}"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25791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42AB033-E9CE-4179-AA07-8D69270480C4}"/>
              </a:ext>
            </a:extLst>
          </p:cNvPr>
          <p:cNvSpPr>
            <a:spLocks noGrp="1"/>
          </p:cNvSpPr>
          <p:nvPr>
            <p:ph type="subTitle" idx="1"/>
          </p:nvPr>
        </p:nvSpPr>
        <p:spPr/>
        <p:txBody>
          <a:bodyPr>
            <a:normAutofit fontScale="85000" lnSpcReduction="20000"/>
          </a:bodyPr>
          <a:lstStyle/>
          <a:p>
            <a:pPr algn="l"/>
            <a:r>
              <a:rPr lang="en-US" dirty="0"/>
              <a:t>Comprehensive Outdoor Recreation Plan (CORP)</a:t>
            </a:r>
          </a:p>
          <a:p>
            <a:pPr algn="l"/>
            <a:r>
              <a:rPr lang="en-US" dirty="0"/>
              <a:t>Project Check-In Meeting </a:t>
            </a:r>
          </a:p>
          <a:p>
            <a:pPr algn="l"/>
            <a:r>
              <a:rPr lang="en-US" dirty="0"/>
              <a:t>May 15, 2023</a:t>
            </a:r>
          </a:p>
        </p:txBody>
      </p:sp>
      <p:pic>
        <p:nvPicPr>
          <p:cNvPr id="4" name="Picture 3" descr="Shape&#10;&#10;Description automatically generated with medium confidence">
            <a:extLst>
              <a:ext uri="{FF2B5EF4-FFF2-40B4-BE49-F238E27FC236}">
                <a16:creationId xmlns:a16="http://schemas.microsoft.com/office/drawing/2014/main" id="{7BCBFF44-C737-4567-87BB-BB83C156E4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0051" y="2402380"/>
            <a:ext cx="5635763" cy="1618491"/>
          </a:xfrm>
          <a:prstGeom prst="rect">
            <a:avLst/>
          </a:prstGeom>
        </p:spPr>
      </p:pic>
    </p:spTree>
    <p:extLst>
      <p:ext uri="{BB962C8B-B14F-4D97-AF65-F5344CB8AC3E}">
        <p14:creationId xmlns:p14="http://schemas.microsoft.com/office/powerpoint/2010/main" val="1453128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22BDC-FC26-429B-90F4-06D14F1D9A6C}"/>
              </a:ext>
            </a:extLst>
          </p:cNvPr>
          <p:cNvSpPr>
            <a:spLocks noGrp="1"/>
          </p:cNvSpPr>
          <p:nvPr>
            <p:ph type="title"/>
          </p:nvPr>
        </p:nvSpPr>
        <p:spPr/>
        <p:txBody>
          <a:bodyPr/>
          <a:lstStyle/>
          <a:p>
            <a:r>
              <a:rPr lang="en-US" dirty="0"/>
              <a:t>Project Schedule </a:t>
            </a:r>
          </a:p>
        </p:txBody>
      </p:sp>
      <p:sp>
        <p:nvSpPr>
          <p:cNvPr id="4" name="TextBox 3">
            <a:extLst>
              <a:ext uri="{FF2B5EF4-FFF2-40B4-BE49-F238E27FC236}">
                <a16:creationId xmlns:a16="http://schemas.microsoft.com/office/drawing/2014/main" id="{0BA026FF-9449-46B2-9D03-643ACC7BFE45}"/>
              </a:ext>
            </a:extLst>
          </p:cNvPr>
          <p:cNvSpPr txBox="1"/>
          <p:nvPr/>
        </p:nvSpPr>
        <p:spPr>
          <a:xfrm>
            <a:off x="1097280" y="1837919"/>
            <a:ext cx="5764914" cy="4247317"/>
          </a:xfrm>
          <a:prstGeom prst="rect">
            <a:avLst/>
          </a:prstGeom>
          <a:noFill/>
        </p:spPr>
        <p:txBody>
          <a:bodyPr wrap="square">
            <a:spAutoFit/>
          </a:bodyPr>
          <a:lstStyle/>
          <a:p>
            <a:pPr algn="l"/>
            <a:r>
              <a:rPr lang="en-US" sz="1800" b="1" i="0" u="none" strike="noStrike" baseline="0" dirty="0">
                <a:latin typeface="Calibri-Bold"/>
              </a:rPr>
              <a:t>PRC Kick-Off Meeting: </a:t>
            </a:r>
          </a:p>
          <a:p>
            <a:pPr marL="742950" lvl="1" indent="-285750">
              <a:buFont typeface="Arial" panose="020B0604020202020204" pitchFamily="34" charset="0"/>
              <a:buChar char="•"/>
            </a:pPr>
            <a:r>
              <a:rPr lang="en-US" b="0" i="0" u="none" strike="noStrike" baseline="0" dirty="0">
                <a:latin typeface="Calibri" panose="020F0502020204030204" pitchFamily="34" charset="0"/>
              </a:rPr>
              <a:t>Review draft survey questions, park facilities inventory, preliminary needs assessment,</a:t>
            </a:r>
          </a:p>
          <a:p>
            <a:pPr marL="742950" lvl="1" indent="-285750">
              <a:buFont typeface="Arial" panose="020B0604020202020204" pitchFamily="34" charset="0"/>
              <a:buChar char="•"/>
            </a:pPr>
            <a:r>
              <a:rPr lang="en-US" b="0" i="0" u="none" strike="noStrike" baseline="0" dirty="0">
                <a:latin typeface="Calibri" panose="020F0502020204030204" pitchFamily="34" charset="0"/>
              </a:rPr>
              <a:t>park assessment form and discuss big picture park system questions.</a:t>
            </a:r>
          </a:p>
          <a:p>
            <a:pPr algn="l"/>
            <a:r>
              <a:rPr lang="en-US" sz="1800" b="1" i="0" u="none" strike="noStrike" baseline="0" dirty="0">
                <a:latin typeface="Calibri-Bold"/>
              </a:rPr>
              <a:t>PRC Meeting 2: May 15, 2023 </a:t>
            </a:r>
            <a:r>
              <a:rPr lang="en-US" sz="1800" b="1" i="0" u="none" strike="noStrike" baseline="0" dirty="0">
                <a:solidFill>
                  <a:srgbClr val="FF0000"/>
                </a:solidFill>
                <a:latin typeface="Calibri-Bold"/>
                <a:sym typeface="Wingdings" panose="05000000000000000000" pitchFamily="2" charset="2"/>
              </a:rPr>
              <a:t> Tonight </a:t>
            </a:r>
            <a:endParaRPr lang="en-US" sz="1800" b="1" i="0" u="none" strike="noStrike" baseline="0" dirty="0">
              <a:solidFill>
                <a:srgbClr val="FF0000"/>
              </a:solidFill>
              <a:latin typeface="Calibri-Bold"/>
            </a:endParaRPr>
          </a:p>
          <a:p>
            <a:pPr marL="742950" lvl="1" indent="-285750">
              <a:buFont typeface="Arial" panose="020B0604020202020204" pitchFamily="34" charset="0"/>
              <a:buChar char="•"/>
            </a:pPr>
            <a:r>
              <a:rPr lang="en-US" b="0" i="0" u="none" strike="noStrike" baseline="0" dirty="0">
                <a:latin typeface="Calibri" panose="020F0502020204030204" pitchFamily="34" charset="0"/>
              </a:rPr>
              <a:t>Review survey results, maps, preliminary recommendations</a:t>
            </a:r>
          </a:p>
          <a:p>
            <a:r>
              <a:rPr lang="en-US" b="1" i="0" u="none" strike="noStrike" baseline="0" dirty="0">
                <a:latin typeface="Calibri-Bold"/>
              </a:rPr>
              <a:t>PRC Meeting 3: July 17, 2023</a:t>
            </a:r>
          </a:p>
          <a:p>
            <a:pPr marL="742950" lvl="1" indent="-285750">
              <a:buFont typeface="Arial" panose="020B0604020202020204" pitchFamily="34" charset="0"/>
              <a:buChar char="•"/>
            </a:pPr>
            <a:r>
              <a:rPr lang="en-US" b="0" i="0" u="none" strike="noStrike" baseline="0" dirty="0" err="1">
                <a:latin typeface="Calibri" panose="020F0502020204030204" pitchFamily="34" charset="0"/>
              </a:rPr>
              <a:t>MSA</a:t>
            </a:r>
            <a:r>
              <a:rPr lang="en-US" b="0" i="0" u="none" strike="noStrike" baseline="0" dirty="0">
                <a:latin typeface="Calibri" panose="020F0502020204030204" pitchFamily="34" charset="0"/>
              </a:rPr>
              <a:t> presents full draft plan</a:t>
            </a:r>
          </a:p>
          <a:p>
            <a:pPr marL="742950" lvl="1" indent="-285750">
              <a:buFont typeface="Arial" panose="020B0604020202020204" pitchFamily="34" charset="0"/>
              <a:buChar char="•"/>
            </a:pPr>
            <a:r>
              <a:rPr lang="en-US" b="0" i="0" u="none" strike="noStrike" baseline="0" dirty="0">
                <a:latin typeface="Calibri" panose="020F0502020204030204" pitchFamily="34" charset="0"/>
              </a:rPr>
              <a:t>PRC votes to recommend adoption by Village Board</a:t>
            </a:r>
          </a:p>
          <a:p>
            <a:pPr algn="l"/>
            <a:r>
              <a:rPr lang="en-US" sz="1800" b="1" i="0" u="none" strike="noStrike" baseline="0" dirty="0">
                <a:latin typeface="Calibri-Bold"/>
              </a:rPr>
              <a:t>Public Meeting #2: November 23, 2023</a:t>
            </a:r>
          </a:p>
          <a:p>
            <a:pPr marL="742950" lvl="1" indent="-285750">
              <a:buFont typeface="Arial" panose="020B0604020202020204" pitchFamily="34" charset="0"/>
              <a:buChar char="•"/>
            </a:pPr>
            <a:r>
              <a:rPr lang="en-US" b="0" i="0" u="none" strike="noStrike" baseline="0" dirty="0">
                <a:latin typeface="Calibri" panose="020F0502020204030204" pitchFamily="34" charset="0"/>
              </a:rPr>
              <a:t>Present draft Comp Plan and CORP</a:t>
            </a:r>
          </a:p>
          <a:p>
            <a:pPr algn="l"/>
            <a:r>
              <a:rPr lang="en-US" sz="1800" b="1" i="0" u="none" strike="noStrike" baseline="0" dirty="0">
                <a:latin typeface="Calibri-Bold"/>
              </a:rPr>
              <a:t>Village Board Adoption: January 23, 2023</a:t>
            </a:r>
          </a:p>
          <a:p>
            <a:pPr marL="742950" lvl="1" indent="-285750">
              <a:buFont typeface="Arial" panose="020B0604020202020204" pitchFamily="34" charset="0"/>
              <a:buChar char="•"/>
            </a:pPr>
            <a:r>
              <a:rPr lang="en-US" b="0" i="0" u="none" strike="noStrike" baseline="0" dirty="0">
                <a:latin typeface="Calibri" panose="020F0502020204030204" pitchFamily="34" charset="0"/>
              </a:rPr>
              <a:t>Comp </a:t>
            </a:r>
            <a:r>
              <a:rPr lang="en-US" dirty="0">
                <a:latin typeface="Calibri" panose="020F0502020204030204" pitchFamily="34" charset="0"/>
              </a:rPr>
              <a:t>P</a:t>
            </a:r>
            <a:r>
              <a:rPr lang="en-US" b="0" i="0" u="none" strike="noStrike" baseline="0" dirty="0">
                <a:latin typeface="Calibri" panose="020F0502020204030204" pitchFamily="34" charset="0"/>
              </a:rPr>
              <a:t>lan &amp; CORP</a:t>
            </a:r>
            <a:endParaRPr lang="en-US" dirty="0"/>
          </a:p>
        </p:txBody>
      </p:sp>
    </p:spTree>
    <p:extLst>
      <p:ext uri="{BB962C8B-B14F-4D97-AF65-F5344CB8AC3E}">
        <p14:creationId xmlns:p14="http://schemas.microsoft.com/office/powerpoint/2010/main" val="3865939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A06EDAF-4FF8-4246-B757-2E75C3373767}"/>
              </a:ext>
            </a:extLst>
          </p:cNvPr>
          <p:cNvPicPr>
            <a:picLocks noChangeAspect="1"/>
          </p:cNvPicPr>
          <p:nvPr/>
        </p:nvPicPr>
        <p:blipFill>
          <a:blip r:embed="rId2"/>
          <a:stretch>
            <a:fillRect/>
          </a:stretch>
        </p:blipFill>
        <p:spPr>
          <a:xfrm>
            <a:off x="0" y="0"/>
            <a:ext cx="10792303" cy="6858000"/>
          </a:xfrm>
          <a:prstGeom prst="rect">
            <a:avLst/>
          </a:prstGeom>
        </p:spPr>
      </p:pic>
    </p:spTree>
    <p:extLst>
      <p:ext uri="{BB962C8B-B14F-4D97-AF65-F5344CB8AC3E}">
        <p14:creationId xmlns:p14="http://schemas.microsoft.com/office/powerpoint/2010/main" val="429048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61C39-6FA0-417E-A42D-ECFC67E2BADE}"/>
              </a:ext>
            </a:extLst>
          </p:cNvPr>
          <p:cNvSpPr>
            <a:spLocks noGrp="1"/>
          </p:cNvSpPr>
          <p:nvPr>
            <p:ph type="title" idx="4294967295"/>
          </p:nvPr>
        </p:nvSpPr>
        <p:spPr>
          <a:xfrm>
            <a:off x="1178767" y="153205"/>
            <a:ext cx="10058400" cy="608012"/>
          </a:xfrm>
        </p:spPr>
        <p:txBody>
          <a:bodyPr>
            <a:normAutofit fontScale="90000"/>
          </a:bodyPr>
          <a:lstStyle/>
          <a:p>
            <a:pPr algn="ctr"/>
            <a:r>
              <a:rPr lang="en-US" sz="4000" dirty="0"/>
              <a:t>Survey Results – Outdoor Recreation Questions </a:t>
            </a:r>
          </a:p>
        </p:txBody>
      </p:sp>
      <p:graphicFrame>
        <p:nvGraphicFramePr>
          <p:cNvPr id="4" name="Chart 3">
            <a:extLst>
              <a:ext uri="{FF2B5EF4-FFF2-40B4-BE49-F238E27FC236}">
                <a16:creationId xmlns:a16="http://schemas.microsoft.com/office/drawing/2014/main" id="{00000000-0008-0000-0300-000002000000}"/>
              </a:ext>
            </a:extLst>
          </p:cNvPr>
          <p:cNvGraphicFramePr>
            <a:graphicFrameLocks/>
          </p:cNvGraphicFramePr>
          <p:nvPr>
            <p:extLst>
              <p:ext uri="{D42A27DB-BD31-4B8C-83A1-F6EECF244321}">
                <p14:modId xmlns:p14="http://schemas.microsoft.com/office/powerpoint/2010/main" val="308569930"/>
              </p:ext>
            </p:extLst>
          </p:nvPr>
        </p:nvGraphicFramePr>
        <p:xfrm>
          <a:off x="549923" y="1474237"/>
          <a:ext cx="11316089" cy="4271741"/>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3CC88BDB-CBE3-4E2D-BD7F-E825BF11ACC6}"/>
              </a:ext>
            </a:extLst>
          </p:cNvPr>
          <p:cNvSpPr/>
          <p:nvPr/>
        </p:nvSpPr>
        <p:spPr>
          <a:xfrm>
            <a:off x="6114661" y="3219061"/>
            <a:ext cx="1237862" cy="252691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F960FC9-4B8E-49CB-A75F-7FDB02EF83BB}"/>
              </a:ext>
            </a:extLst>
          </p:cNvPr>
          <p:cNvSpPr txBox="1"/>
          <p:nvPr/>
        </p:nvSpPr>
        <p:spPr>
          <a:xfrm>
            <a:off x="4542453" y="933061"/>
            <a:ext cx="3491204" cy="369332"/>
          </a:xfrm>
          <a:prstGeom prst="rect">
            <a:avLst/>
          </a:prstGeom>
          <a:noFill/>
        </p:spPr>
        <p:txBody>
          <a:bodyPr wrap="square" rtlCol="0">
            <a:spAutoFit/>
          </a:bodyPr>
          <a:lstStyle/>
          <a:p>
            <a:pPr algn="ctr"/>
            <a:r>
              <a:rPr lang="en-US" b="1" dirty="0"/>
              <a:t>164 responses – 14.7% of Village! </a:t>
            </a:r>
          </a:p>
        </p:txBody>
      </p:sp>
    </p:spTree>
    <p:extLst>
      <p:ext uri="{BB962C8B-B14F-4D97-AF65-F5344CB8AC3E}">
        <p14:creationId xmlns:p14="http://schemas.microsoft.com/office/powerpoint/2010/main" val="3957471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0ADAF4B-9781-4549-B186-3F2CFF1A4C0A}"/>
              </a:ext>
            </a:extLst>
          </p:cNvPr>
          <p:cNvSpPr txBox="1">
            <a:spLocks/>
          </p:cNvSpPr>
          <p:nvPr/>
        </p:nvSpPr>
        <p:spPr>
          <a:xfrm>
            <a:off x="1066800" y="278396"/>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5" name="Chart 4">
            <a:extLst>
              <a:ext uri="{FF2B5EF4-FFF2-40B4-BE49-F238E27FC236}">
                <a16:creationId xmlns:a16="http://schemas.microsoft.com/office/drawing/2014/main" id="{00000000-0008-0000-0B00-000002000000}"/>
              </a:ext>
            </a:extLst>
          </p:cNvPr>
          <p:cNvGraphicFramePr>
            <a:graphicFrameLocks/>
          </p:cNvGraphicFramePr>
          <p:nvPr>
            <p:extLst>
              <p:ext uri="{D42A27DB-BD31-4B8C-83A1-F6EECF244321}">
                <p14:modId xmlns:p14="http://schemas.microsoft.com/office/powerpoint/2010/main" val="4048020082"/>
              </p:ext>
            </p:extLst>
          </p:nvPr>
        </p:nvGraphicFramePr>
        <p:xfrm>
          <a:off x="1549864" y="1147665"/>
          <a:ext cx="9092271" cy="497321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02600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E3E54CA-8502-483A-9AB9-22629A2FFF68}"/>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6" name="Chart 5">
            <a:extLst>
              <a:ext uri="{FF2B5EF4-FFF2-40B4-BE49-F238E27FC236}">
                <a16:creationId xmlns:a16="http://schemas.microsoft.com/office/drawing/2014/main" id="{E8A14CC1-8CA5-49A5-A8FD-4C3923113253}"/>
              </a:ext>
            </a:extLst>
          </p:cNvPr>
          <p:cNvGraphicFramePr>
            <a:graphicFrameLocks/>
          </p:cNvGraphicFramePr>
          <p:nvPr>
            <p:extLst>
              <p:ext uri="{D42A27DB-BD31-4B8C-83A1-F6EECF244321}">
                <p14:modId xmlns:p14="http://schemas.microsoft.com/office/powerpoint/2010/main" val="356099182"/>
              </p:ext>
            </p:extLst>
          </p:nvPr>
        </p:nvGraphicFramePr>
        <p:xfrm>
          <a:off x="952500" y="1000125"/>
          <a:ext cx="4686300" cy="52101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a:extLst>
              <a:ext uri="{FF2B5EF4-FFF2-40B4-BE49-F238E27FC236}">
                <a16:creationId xmlns:a16="http://schemas.microsoft.com/office/drawing/2014/main" id="{6F5A5385-4BC0-4ADC-9E57-86FA1B8A82D6}"/>
              </a:ext>
            </a:extLst>
          </p:cNvPr>
          <p:cNvGraphicFramePr>
            <a:graphicFrameLocks/>
          </p:cNvGraphicFramePr>
          <p:nvPr>
            <p:extLst>
              <p:ext uri="{D42A27DB-BD31-4B8C-83A1-F6EECF244321}">
                <p14:modId xmlns:p14="http://schemas.microsoft.com/office/powerpoint/2010/main" val="4145634338"/>
              </p:ext>
            </p:extLst>
          </p:nvPr>
        </p:nvGraphicFramePr>
        <p:xfrm>
          <a:off x="6096000" y="1000125"/>
          <a:ext cx="5238750" cy="52101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63277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AEFF2C1-03B2-418D-A70D-494483A4C47D}"/>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sp>
        <p:nvSpPr>
          <p:cNvPr id="6" name="TextBox 5">
            <a:extLst>
              <a:ext uri="{FF2B5EF4-FFF2-40B4-BE49-F238E27FC236}">
                <a16:creationId xmlns:a16="http://schemas.microsoft.com/office/drawing/2014/main" id="{155A291D-8016-4B7C-9CB3-CAC9406C9B68}"/>
              </a:ext>
            </a:extLst>
          </p:cNvPr>
          <p:cNvSpPr txBox="1"/>
          <p:nvPr/>
        </p:nvSpPr>
        <p:spPr>
          <a:xfrm>
            <a:off x="881872" y="1956627"/>
            <a:ext cx="4879996" cy="646331"/>
          </a:xfrm>
          <a:prstGeom prst="rect">
            <a:avLst/>
          </a:prstGeom>
          <a:noFill/>
        </p:spPr>
        <p:txBody>
          <a:bodyPr wrap="square">
            <a:spAutoFit/>
          </a:bodyPr>
          <a:lstStyle/>
          <a:p>
            <a:pPr algn="ctr"/>
            <a:r>
              <a:rPr lang="en-US" b="1" dirty="0"/>
              <a:t>Where in the Village would you prioritize the location of new bike facilities, routes, or trails?</a:t>
            </a:r>
          </a:p>
        </p:txBody>
      </p:sp>
      <p:sp>
        <p:nvSpPr>
          <p:cNvPr id="3" name="TextBox 2">
            <a:extLst>
              <a:ext uri="{FF2B5EF4-FFF2-40B4-BE49-F238E27FC236}">
                <a16:creationId xmlns:a16="http://schemas.microsoft.com/office/drawing/2014/main" id="{0F2BE1E1-51C9-484F-BF09-F39E12549A9C}"/>
              </a:ext>
            </a:extLst>
          </p:cNvPr>
          <p:cNvSpPr txBox="1"/>
          <p:nvPr/>
        </p:nvSpPr>
        <p:spPr>
          <a:xfrm>
            <a:off x="881872" y="2602958"/>
            <a:ext cx="5029515" cy="4801314"/>
          </a:xfrm>
          <a:prstGeom prst="rect">
            <a:avLst/>
          </a:prstGeom>
          <a:noFill/>
        </p:spPr>
        <p:txBody>
          <a:bodyPr wrap="square" numCol="1" rtlCol="0">
            <a:spAutoFit/>
          </a:bodyPr>
          <a:lstStyle/>
          <a:p>
            <a:pPr marL="285750" indent="-285750">
              <a:buFont typeface="Arial" panose="020B0604020202020204" pitchFamily="34" charset="0"/>
              <a:buChar char="•"/>
            </a:pPr>
            <a:r>
              <a:rPr lang="en-US" dirty="0"/>
              <a:t>Connection to Lodi, Waunakee, and Springfield</a:t>
            </a:r>
          </a:p>
          <a:p>
            <a:pPr marL="285750" indent="-285750">
              <a:buFont typeface="Arial" panose="020B0604020202020204" pitchFamily="34" charset="0"/>
              <a:buChar char="•"/>
            </a:pPr>
            <a:r>
              <a:rPr lang="en-US" dirty="0"/>
              <a:t>Along Main St/113</a:t>
            </a:r>
          </a:p>
          <a:p>
            <a:pPr marL="742950" lvl="1" indent="-285750">
              <a:buFont typeface="Arial" panose="020B0604020202020204" pitchFamily="34" charset="0"/>
              <a:buChar char="•"/>
            </a:pPr>
            <a:r>
              <a:rPr lang="en-US" i="1" dirty="0"/>
              <a:t>Others stated the opposite; concerns for safety</a:t>
            </a:r>
          </a:p>
          <a:p>
            <a:pPr marL="285750" indent="-285750">
              <a:buFont typeface="Arial" panose="020B0604020202020204" pitchFamily="34" charset="0"/>
              <a:buChar char="•"/>
            </a:pPr>
            <a:r>
              <a:rPr lang="en-US" dirty="0"/>
              <a:t>Capital Valley area</a:t>
            </a:r>
          </a:p>
          <a:p>
            <a:pPr marL="285750" indent="-285750">
              <a:buFont typeface="Arial" panose="020B0604020202020204" pitchFamily="34" charset="0"/>
              <a:buChar char="•"/>
            </a:pPr>
            <a:r>
              <a:rPr lang="en-US" dirty="0"/>
              <a:t>Snyder Estates </a:t>
            </a:r>
          </a:p>
          <a:p>
            <a:pPr marL="285750" indent="-285750">
              <a:buFont typeface="Arial" panose="020B0604020202020204" pitchFamily="34" charset="0"/>
              <a:buChar char="•"/>
            </a:pPr>
            <a:r>
              <a:rPr lang="en-US" dirty="0"/>
              <a:t>Connections between all the parks</a:t>
            </a:r>
          </a:p>
          <a:p>
            <a:pPr marL="285750" indent="-285750">
              <a:buFont typeface="Arial" panose="020B0604020202020204" pitchFamily="34" charset="0"/>
              <a:buChar char="•"/>
            </a:pPr>
            <a:r>
              <a:rPr lang="en-US" dirty="0"/>
              <a:t>Along train tracks</a:t>
            </a:r>
          </a:p>
          <a:p>
            <a:pPr marL="285750" indent="-285750">
              <a:buFont typeface="Arial" panose="020B0604020202020204" pitchFamily="34" charset="0"/>
              <a:buChar char="•"/>
            </a:pPr>
            <a:r>
              <a:rPr lang="en-US" dirty="0"/>
              <a:t>Military Road</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graphicFrame>
        <p:nvGraphicFramePr>
          <p:cNvPr id="7" name="Chart 6">
            <a:extLst>
              <a:ext uri="{FF2B5EF4-FFF2-40B4-BE49-F238E27FC236}">
                <a16:creationId xmlns:a16="http://schemas.microsoft.com/office/drawing/2014/main" id="{6CE96B91-D66A-481F-B705-BCE0DC19DB5E}"/>
              </a:ext>
            </a:extLst>
          </p:cNvPr>
          <p:cNvGraphicFramePr>
            <a:graphicFrameLocks/>
          </p:cNvGraphicFramePr>
          <p:nvPr>
            <p:extLst>
              <p:ext uri="{D42A27DB-BD31-4B8C-83A1-F6EECF244321}">
                <p14:modId xmlns:p14="http://schemas.microsoft.com/office/powerpoint/2010/main" val="3225293850"/>
              </p:ext>
            </p:extLst>
          </p:nvPr>
        </p:nvGraphicFramePr>
        <p:xfrm>
          <a:off x="6206483" y="3645202"/>
          <a:ext cx="5021639" cy="257032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7">
            <a:extLst>
              <a:ext uri="{FF2B5EF4-FFF2-40B4-BE49-F238E27FC236}">
                <a16:creationId xmlns:a16="http://schemas.microsoft.com/office/drawing/2014/main" id="{43CA44AB-8178-4313-8A33-272744ADD54B}"/>
              </a:ext>
            </a:extLst>
          </p:cNvPr>
          <p:cNvGraphicFramePr>
            <a:graphicFrameLocks/>
          </p:cNvGraphicFramePr>
          <p:nvPr>
            <p:extLst>
              <p:ext uri="{D42A27DB-BD31-4B8C-83A1-F6EECF244321}">
                <p14:modId xmlns:p14="http://schemas.microsoft.com/office/powerpoint/2010/main" val="99635602"/>
              </p:ext>
            </p:extLst>
          </p:nvPr>
        </p:nvGraphicFramePr>
        <p:xfrm>
          <a:off x="6206483" y="1059807"/>
          <a:ext cx="4816651" cy="247729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92053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04DA-BE74-4240-A5AC-FFB518BF44CA}"/>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3" name="Chart 2">
            <a:extLst>
              <a:ext uri="{FF2B5EF4-FFF2-40B4-BE49-F238E27FC236}">
                <a16:creationId xmlns:a16="http://schemas.microsoft.com/office/drawing/2014/main" id="{00000000-0008-0000-1300-000002000000}"/>
              </a:ext>
            </a:extLst>
          </p:cNvPr>
          <p:cNvGraphicFramePr>
            <a:graphicFrameLocks/>
          </p:cNvGraphicFramePr>
          <p:nvPr>
            <p:extLst>
              <p:ext uri="{D42A27DB-BD31-4B8C-83A1-F6EECF244321}">
                <p14:modId xmlns:p14="http://schemas.microsoft.com/office/powerpoint/2010/main" val="2688577849"/>
              </p:ext>
            </p:extLst>
          </p:nvPr>
        </p:nvGraphicFramePr>
        <p:xfrm>
          <a:off x="1066800" y="1022575"/>
          <a:ext cx="10058400" cy="517295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32958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04DA-BE74-4240-A5AC-FFB518BF44CA}"/>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3" name="Chart 2">
            <a:extLst>
              <a:ext uri="{FF2B5EF4-FFF2-40B4-BE49-F238E27FC236}">
                <a16:creationId xmlns:a16="http://schemas.microsoft.com/office/drawing/2014/main" id="{00000000-0008-0000-1400-000002000000}"/>
              </a:ext>
            </a:extLst>
          </p:cNvPr>
          <p:cNvGraphicFramePr>
            <a:graphicFrameLocks/>
          </p:cNvGraphicFramePr>
          <p:nvPr>
            <p:extLst>
              <p:ext uri="{D42A27DB-BD31-4B8C-83A1-F6EECF244321}">
                <p14:modId xmlns:p14="http://schemas.microsoft.com/office/powerpoint/2010/main" val="1204343086"/>
              </p:ext>
            </p:extLst>
          </p:nvPr>
        </p:nvGraphicFramePr>
        <p:xfrm>
          <a:off x="1351724" y="1131531"/>
          <a:ext cx="9488552" cy="49800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55703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04DA-BE74-4240-A5AC-FFB518BF44CA}"/>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3" name="Chart 2">
            <a:extLst>
              <a:ext uri="{FF2B5EF4-FFF2-40B4-BE49-F238E27FC236}">
                <a16:creationId xmlns:a16="http://schemas.microsoft.com/office/drawing/2014/main" id="{00000000-0008-0000-1500-000002000000}"/>
              </a:ext>
            </a:extLst>
          </p:cNvPr>
          <p:cNvGraphicFramePr>
            <a:graphicFrameLocks/>
          </p:cNvGraphicFramePr>
          <p:nvPr>
            <p:extLst>
              <p:ext uri="{D42A27DB-BD31-4B8C-83A1-F6EECF244321}">
                <p14:modId xmlns:p14="http://schemas.microsoft.com/office/powerpoint/2010/main" val="1296691682"/>
              </p:ext>
            </p:extLst>
          </p:nvPr>
        </p:nvGraphicFramePr>
        <p:xfrm>
          <a:off x="102637" y="785812"/>
          <a:ext cx="11933853" cy="552168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31569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04DA-BE74-4240-A5AC-FFB518BF44CA}"/>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3" name="Chart 2">
            <a:extLst>
              <a:ext uri="{FF2B5EF4-FFF2-40B4-BE49-F238E27FC236}">
                <a16:creationId xmlns:a16="http://schemas.microsoft.com/office/drawing/2014/main" id="{00000000-0008-0000-1600-000002000000}"/>
              </a:ext>
            </a:extLst>
          </p:cNvPr>
          <p:cNvGraphicFramePr>
            <a:graphicFrameLocks/>
          </p:cNvGraphicFramePr>
          <p:nvPr>
            <p:extLst>
              <p:ext uri="{D42A27DB-BD31-4B8C-83A1-F6EECF244321}">
                <p14:modId xmlns:p14="http://schemas.microsoft.com/office/powerpoint/2010/main" val="2251587928"/>
              </p:ext>
            </p:extLst>
          </p:nvPr>
        </p:nvGraphicFramePr>
        <p:xfrm>
          <a:off x="1206416" y="1105108"/>
          <a:ext cx="4889584" cy="4647784"/>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F8D84D09-1E66-4E23-A0DE-316D4C478693}"/>
              </a:ext>
            </a:extLst>
          </p:cNvPr>
          <p:cNvSpPr txBox="1"/>
          <p:nvPr/>
        </p:nvSpPr>
        <p:spPr>
          <a:xfrm>
            <a:off x="6534540" y="1228577"/>
            <a:ext cx="4795934" cy="4524315"/>
          </a:xfrm>
          <a:prstGeom prst="rect">
            <a:avLst/>
          </a:prstGeom>
          <a:noFill/>
        </p:spPr>
        <p:txBody>
          <a:bodyPr wrap="square" rtlCol="0">
            <a:spAutoFit/>
          </a:bodyPr>
          <a:lstStyle/>
          <a:p>
            <a:pPr marL="285750" indent="-285750">
              <a:buFont typeface="Arial" panose="020B0604020202020204" pitchFamily="34" charset="0"/>
              <a:buChar char="•"/>
            </a:pPr>
            <a:r>
              <a:rPr lang="en-US" sz="1600" dirty="0"/>
              <a:t>“</a:t>
            </a:r>
            <a:r>
              <a:rPr lang="en-US" sz="1600" b="0" i="0" u="none" strike="noStrike" dirty="0">
                <a:solidFill>
                  <a:srgbClr val="333333"/>
                </a:solidFill>
                <a:effectLst/>
              </a:rPr>
              <a:t>No close parking for Bert Dean's Park for elderly or handicapped.”</a:t>
            </a:r>
          </a:p>
          <a:p>
            <a:endParaRPr lang="en-US" sz="1600" b="0" i="0" u="none" strike="noStrike" dirty="0">
              <a:solidFill>
                <a:srgbClr val="333333"/>
              </a:solidFill>
              <a:effectLst/>
            </a:endParaRPr>
          </a:p>
          <a:p>
            <a:pPr marL="285750" indent="-285750">
              <a:buFont typeface="Arial" panose="020B0604020202020204" pitchFamily="34" charset="0"/>
              <a:buChar char="•"/>
            </a:pPr>
            <a:r>
              <a:rPr lang="en-US" sz="1600" b="0" i="0" u="none" strike="noStrike" dirty="0">
                <a:solidFill>
                  <a:srgbClr val="333333"/>
                </a:solidFill>
                <a:effectLst/>
              </a:rPr>
              <a:t>“Lighting within the parks at night.”</a:t>
            </a:r>
          </a:p>
          <a:p>
            <a:endParaRPr lang="en-US" sz="1600" b="0" i="0" u="none" strike="noStrike" dirty="0">
              <a:solidFill>
                <a:srgbClr val="333333"/>
              </a:solidFill>
              <a:effectLst/>
            </a:endParaRPr>
          </a:p>
          <a:p>
            <a:pPr marL="285750" indent="-285750">
              <a:buFont typeface="Arial" panose="020B0604020202020204" pitchFamily="34" charset="0"/>
              <a:buChar char="•"/>
            </a:pPr>
            <a:r>
              <a:rPr lang="en-US" sz="1600" dirty="0">
                <a:solidFill>
                  <a:srgbClr val="333333"/>
                </a:solidFill>
              </a:rPr>
              <a:t>“</a:t>
            </a:r>
            <a:r>
              <a:rPr lang="en-US" sz="1600" b="0" i="0" u="none" strike="noStrike" dirty="0">
                <a:solidFill>
                  <a:srgbClr val="333333"/>
                </a:solidFill>
                <a:effectLst/>
              </a:rPr>
              <a:t>We have a huge neighborhood with many kids and an extremely small playground that has broken equipment.  It has never been updated since we have lived here which has been over 12 years.”</a:t>
            </a:r>
          </a:p>
          <a:p>
            <a:endParaRPr lang="en-US" sz="1600" b="0" i="0" u="none" strike="noStrike" dirty="0">
              <a:solidFill>
                <a:srgbClr val="333333"/>
              </a:solidFill>
              <a:effectLst/>
            </a:endParaRPr>
          </a:p>
          <a:p>
            <a:pPr marL="285750" indent="-285750">
              <a:buFont typeface="Arial" panose="020B0604020202020204" pitchFamily="34" charset="0"/>
              <a:buChar char="•"/>
            </a:pPr>
            <a:r>
              <a:rPr lang="en-US" sz="1600" dirty="0">
                <a:solidFill>
                  <a:srgbClr val="333333"/>
                </a:solidFill>
              </a:rPr>
              <a:t>“In the Capital Valley park there is really no accessibility for wheelchairs or a handicap swing, etc. One would imagine with the baseball diamond there would be better accessibility for grandparents, parents, or siblings that are disabled.”</a:t>
            </a:r>
          </a:p>
          <a:p>
            <a:endParaRPr lang="en-US" sz="1600" dirty="0">
              <a:solidFill>
                <a:srgbClr val="333333"/>
              </a:solidFill>
            </a:endParaRPr>
          </a:p>
          <a:p>
            <a:pPr marL="285750" indent="-285750">
              <a:buFont typeface="Arial" panose="020B0604020202020204" pitchFamily="34" charset="0"/>
              <a:buChar char="•"/>
            </a:pPr>
            <a:r>
              <a:rPr lang="en-US" sz="1600" b="0" i="0" u="none" strike="noStrike" dirty="0">
                <a:solidFill>
                  <a:srgbClr val="333333"/>
                </a:solidFill>
                <a:effectLst/>
              </a:rPr>
              <a:t>“Capitol Valley needs level sidewalks to playground area and then to shelter and restrooms.”</a:t>
            </a:r>
          </a:p>
        </p:txBody>
      </p:sp>
    </p:spTree>
    <p:extLst>
      <p:ext uri="{BB962C8B-B14F-4D97-AF65-F5344CB8AC3E}">
        <p14:creationId xmlns:p14="http://schemas.microsoft.com/office/powerpoint/2010/main" val="2627663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04DA-BE74-4240-A5AC-FFB518BF44CA}"/>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3" name="Chart 2">
            <a:extLst>
              <a:ext uri="{FF2B5EF4-FFF2-40B4-BE49-F238E27FC236}">
                <a16:creationId xmlns:a16="http://schemas.microsoft.com/office/drawing/2014/main" id="{00000000-0008-0000-1700-000002000000}"/>
              </a:ext>
            </a:extLst>
          </p:cNvPr>
          <p:cNvGraphicFramePr>
            <a:graphicFrameLocks/>
          </p:cNvGraphicFramePr>
          <p:nvPr>
            <p:extLst>
              <p:ext uri="{D42A27DB-BD31-4B8C-83A1-F6EECF244321}">
                <p14:modId xmlns:p14="http://schemas.microsoft.com/office/powerpoint/2010/main" val="2218641157"/>
              </p:ext>
            </p:extLst>
          </p:nvPr>
        </p:nvGraphicFramePr>
        <p:xfrm>
          <a:off x="1319212" y="933450"/>
          <a:ext cx="9553575" cy="525274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010737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04DA-BE74-4240-A5AC-FFB518BF44CA}"/>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graphicFrame>
        <p:nvGraphicFramePr>
          <p:cNvPr id="4" name="Chart 3">
            <a:extLst>
              <a:ext uri="{FF2B5EF4-FFF2-40B4-BE49-F238E27FC236}">
                <a16:creationId xmlns:a16="http://schemas.microsoft.com/office/drawing/2014/main" id="{00000000-0008-0000-1800-000002000000}"/>
              </a:ext>
            </a:extLst>
          </p:cNvPr>
          <p:cNvGraphicFramePr>
            <a:graphicFrameLocks/>
          </p:cNvGraphicFramePr>
          <p:nvPr>
            <p:extLst>
              <p:ext uri="{D42A27DB-BD31-4B8C-83A1-F6EECF244321}">
                <p14:modId xmlns:p14="http://schemas.microsoft.com/office/powerpoint/2010/main" val="3007139382"/>
              </p:ext>
            </p:extLst>
          </p:nvPr>
        </p:nvGraphicFramePr>
        <p:xfrm>
          <a:off x="1066800" y="1062550"/>
          <a:ext cx="10058399" cy="50956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35116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04DA-BE74-4240-A5AC-FFB518BF44CA}"/>
              </a:ext>
            </a:extLst>
          </p:cNvPr>
          <p:cNvSpPr txBox="1">
            <a:spLocks/>
          </p:cNvSpPr>
          <p:nvPr/>
        </p:nvSpPr>
        <p:spPr>
          <a:xfrm>
            <a:off x="1066800" y="343694"/>
            <a:ext cx="10058400" cy="608012"/>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000" dirty="0"/>
              <a:t>Survey Results</a:t>
            </a:r>
          </a:p>
        </p:txBody>
      </p:sp>
      <p:sp>
        <p:nvSpPr>
          <p:cNvPr id="4" name="TextBox 3">
            <a:extLst>
              <a:ext uri="{FF2B5EF4-FFF2-40B4-BE49-F238E27FC236}">
                <a16:creationId xmlns:a16="http://schemas.microsoft.com/office/drawing/2014/main" id="{2EE3FEF2-0592-4F00-A60A-FE188433FB15}"/>
              </a:ext>
            </a:extLst>
          </p:cNvPr>
          <p:cNvSpPr txBox="1"/>
          <p:nvPr/>
        </p:nvSpPr>
        <p:spPr>
          <a:xfrm>
            <a:off x="679579" y="1085757"/>
            <a:ext cx="10885714" cy="369332"/>
          </a:xfrm>
          <a:prstGeom prst="rect">
            <a:avLst/>
          </a:prstGeom>
          <a:noFill/>
        </p:spPr>
        <p:txBody>
          <a:bodyPr wrap="square">
            <a:spAutoFit/>
          </a:bodyPr>
          <a:lstStyle/>
          <a:p>
            <a:pPr algn="ctr"/>
            <a:r>
              <a:rPr lang="en-US" b="1" dirty="0"/>
              <a:t>Other comments relating to pedestrian, bicycle, park and recreation services or facilities in the Village of Dane:</a:t>
            </a:r>
          </a:p>
        </p:txBody>
      </p:sp>
      <p:sp>
        <p:nvSpPr>
          <p:cNvPr id="8" name="TextBox 7">
            <a:extLst>
              <a:ext uri="{FF2B5EF4-FFF2-40B4-BE49-F238E27FC236}">
                <a16:creationId xmlns:a16="http://schemas.microsoft.com/office/drawing/2014/main" id="{E0C5D930-225F-439C-8921-BBD1E115241A}"/>
              </a:ext>
            </a:extLst>
          </p:cNvPr>
          <p:cNvSpPr txBox="1"/>
          <p:nvPr/>
        </p:nvSpPr>
        <p:spPr>
          <a:xfrm>
            <a:off x="2982882" y="4314777"/>
            <a:ext cx="2269671" cy="369332"/>
          </a:xfrm>
          <a:prstGeom prst="rect">
            <a:avLst/>
          </a:prstGeom>
          <a:noFill/>
        </p:spPr>
        <p:txBody>
          <a:bodyPr wrap="square">
            <a:spAutoFit/>
          </a:bodyPr>
          <a:lstStyle/>
          <a:p>
            <a:r>
              <a:rPr lang="en-US" dirty="0"/>
              <a:t>“parks are run down”</a:t>
            </a:r>
          </a:p>
        </p:txBody>
      </p:sp>
      <p:sp>
        <p:nvSpPr>
          <p:cNvPr id="10" name="TextBox 9">
            <a:extLst>
              <a:ext uri="{FF2B5EF4-FFF2-40B4-BE49-F238E27FC236}">
                <a16:creationId xmlns:a16="http://schemas.microsoft.com/office/drawing/2014/main" id="{F5D50187-44A6-4637-9E1B-3AF716E93D65}"/>
              </a:ext>
            </a:extLst>
          </p:cNvPr>
          <p:cNvSpPr txBox="1"/>
          <p:nvPr/>
        </p:nvSpPr>
        <p:spPr>
          <a:xfrm>
            <a:off x="6096000" y="3376535"/>
            <a:ext cx="4406381" cy="369332"/>
          </a:xfrm>
          <a:prstGeom prst="rect">
            <a:avLst/>
          </a:prstGeom>
          <a:noFill/>
        </p:spPr>
        <p:txBody>
          <a:bodyPr wrap="square">
            <a:spAutoFit/>
          </a:bodyPr>
          <a:lstStyle/>
          <a:p>
            <a:r>
              <a:rPr lang="en-US" dirty="0"/>
              <a:t>“Upgrading parks should be a top priority”</a:t>
            </a:r>
          </a:p>
        </p:txBody>
      </p:sp>
      <p:sp>
        <p:nvSpPr>
          <p:cNvPr id="12" name="TextBox 11">
            <a:extLst>
              <a:ext uri="{FF2B5EF4-FFF2-40B4-BE49-F238E27FC236}">
                <a16:creationId xmlns:a16="http://schemas.microsoft.com/office/drawing/2014/main" id="{497D006C-7D30-4C30-987B-D6F89C0754F3}"/>
              </a:ext>
            </a:extLst>
          </p:cNvPr>
          <p:cNvSpPr txBox="1"/>
          <p:nvPr/>
        </p:nvSpPr>
        <p:spPr>
          <a:xfrm>
            <a:off x="167950" y="2945925"/>
            <a:ext cx="4947557" cy="1200329"/>
          </a:xfrm>
          <a:prstGeom prst="rect">
            <a:avLst/>
          </a:prstGeom>
          <a:noFill/>
        </p:spPr>
        <p:txBody>
          <a:bodyPr wrap="square">
            <a:spAutoFit/>
          </a:bodyPr>
          <a:lstStyle/>
          <a:p>
            <a:pPr algn="ctr"/>
            <a:r>
              <a:rPr lang="en-US" dirty="0"/>
              <a:t>“Our parks need attention on updates and repairs. All bike path and walk paths should avoid village streets and roadways used by cars trucks and agriculture machinery”</a:t>
            </a:r>
          </a:p>
        </p:txBody>
      </p:sp>
      <p:sp>
        <p:nvSpPr>
          <p:cNvPr id="14" name="TextBox 13">
            <a:extLst>
              <a:ext uri="{FF2B5EF4-FFF2-40B4-BE49-F238E27FC236}">
                <a16:creationId xmlns:a16="http://schemas.microsoft.com/office/drawing/2014/main" id="{F0D95784-4E2F-4FE8-ACFE-E8A8A0720794}"/>
              </a:ext>
            </a:extLst>
          </p:cNvPr>
          <p:cNvSpPr txBox="1"/>
          <p:nvPr/>
        </p:nvSpPr>
        <p:spPr>
          <a:xfrm>
            <a:off x="1066800" y="4852632"/>
            <a:ext cx="3568958" cy="1200329"/>
          </a:xfrm>
          <a:prstGeom prst="rect">
            <a:avLst/>
          </a:prstGeom>
          <a:noFill/>
        </p:spPr>
        <p:txBody>
          <a:bodyPr wrap="square">
            <a:spAutoFit/>
          </a:bodyPr>
          <a:lstStyle/>
          <a:p>
            <a:pPr algn="ctr"/>
            <a:r>
              <a:rPr lang="en-US" dirty="0"/>
              <a:t>“Less time on the baseball fields that are used a few times a year and more time on the park grounds and playgrounds used daily.”</a:t>
            </a:r>
          </a:p>
        </p:txBody>
      </p:sp>
      <p:sp>
        <p:nvSpPr>
          <p:cNvPr id="16" name="TextBox 15">
            <a:extLst>
              <a:ext uri="{FF2B5EF4-FFF2-40B4-BE49-F238E27FC236}">
                <a16:creationId xmlns:a16="http://schemas.microsoft.com/office/drawing/2014/main" id="{A2A7E55B-E0B5-448F-971E-B80E2D700EB9}"/>
              </a:ext>
            </a:extLst>
          </p:cNvPr>
          <p:cNvSpPr txBox="1"/>
          <p:nvPr/>
        </p:nvSpPr>
        <p:spPr>
          <a:xfrm>
            <a:off x="5709753" y="4128209"/>
            <a:ext cx="5968285" cy="1754326"/>
          </a:xfrm>
          <a:prstGeom prst="rect">
            <a:avLst/>
          </a:prstGeom>
          <a:noFill/>
        </p:spPr>
        <p:txBody>
          <a:bodyPr wrap="square">
            <a:spAutoFit/>
          </a:bodyPr>
          <a:lstStyle/>
          <a:p>
            <a:pPr algn="ctr"/>
            <a:r>
              <a:rPr lang="en-US" dirty="0"/>
              <a:t>“It is hard to walk down main </a:t>
            </a:r>
            <a:r>
              <a:rPr lang="en-US" dirty="0" err="1"/>
              <a:t>st</a:t>
            </a:r>
            <a:r>
              <a:rPr lang="en-US" dirty="0"/>
              <a:t>, especially around the railroad tracks because the sidewalk is not continuous and it is not safe to walk on the road. Also the sidewalk at the corner of main where the hardware store is needs better drainage as it becomes a huge puddle when it rains or the snow melts and it gets really slippery when the water freezes.”</a:t>
            </a:r>
          </a:p>
        </p:txBody>
      </p:sp>
      <p:sp>
        <p:nvSpPr>
          <p:cNvPr id="18" name="TextBox 17">
            <a:extLst>
              <a:ext uri="{FF2B5EF4-FFF2-40B4-BE49-F238E27FC236}">
                <a16:creationId xmlns:a16="http://schemas.microsoft.com/office/drawing/2014/main" id="{064EC6C0-A734-4553-85DC-9486F7DF039D}"/>
              </a:ext>
            </a:extLst>
          </p:cNvPr>
          <p:cNvSpPr txBox="1"/>
          <p:nvPr/>
        </p:nvSpPr>
        <p:spPr>
          <a:xfrm>
            <a:off x="6920981" y="1898337"/>
            <a:ext cx="4406381" cy="1200329"/>
          </a:xfrm>
          <a:prstGeom prst="rect">
            <a:avLst/>
          </a:prstGeom>
          <a:noFill/>
        </p:spPr>
        <p:txBody>
          <a:bodyPr wrap="square">
            <a:spAutoFit/>
          </a:bodyPr>
          <a:lstStyle/>
          <a:p>
            <a:pPr algn="ctr"/>
            <a:r>
              <a:rPr lang="en-US" dirty="0"/>
              <a:t>As the village grows we need to have facilities that keep new residents playing and exercising locally. It helps create interest in keeping out community strong and safe.”</a:t>
            </a:r>
          </a:p>
        </p:txBody>
      </p:sp>
      <p:sp>
        <p:nvSpPr>
          <p:cNvPr id="20" name="TextBox 19">
            <a:extLst>
              <a:ext uri="{FF2B5EF4-FFF2-40B4-BE49-F238E27FC236}">
                <a16:creationId xmlns:a16="http://schemas.microsoft.com/office/drawing/2014/main" id="{E69C1202-8CCF-4FE9-8AA2-7EBAA21FFA6D}"/>
              </a:ext>
            </a:extLst>
          </p:cNvPr>
          <p:cNvSpPr txBox="1"/>
          <p:nvPr/>
        </p:nvSpPr>
        <p:spPr>
          <a:xfrm>
            <a:off x="594827" y="1838301"/>
            <a:ext cx="6097554" cy="646331"/>
          </a:xfrm>
          <a:prstGeom prst="rect">
            <a:avLst/>
          </a:prstGeom>
          <a:noFill/>
        </p:spPr>
        <p:txBody>
          <a:bodyPr wrap="square">
            <a:spAutoFit/>
          </a:bodyPr>
          <a:lstStyle/>
          <a:p>
            <a:pPr algn="ctr"/>
            <a:r>
              <a:rPr lang="en-US" dirty="0"/>
              <a:t>“All the parks in Dane have similar playground equipment, would be nice to have more of a variety."</a:t>
            </a:r>
          </a:p>
        </p:txBody>
      </p:sp>
    </p:spTree>
    <p:extLst>
      <p:ext uri="{BB962C8B-B14F-4D97-AF65-F5344CB8AC3E}">
        <p14:creationId xmlns:p14="http://schemas.microsoft.com/office/powerpoint/2010/main" val="1829281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EE2F-D50D-47E5-9C9D-72A6BBAEB034}"/>
              </a:ext>
            </a:extLst>
          </p:cNvPr>
          <p:cNvSpPr>
            <a:spLocks noGrp="1"/>
          </p:cNvSpPr>
          <p:nvPr>
            <p:ph type="title"/>
          </p:nvPr>
        </p:nvSpPr>
        <p:spPr/>
        <p:txBody>
          <a:bodyPr>
            <a:normAutofit/>
          </a:bodyPr>
          <a:lstStyle/>
          <a:p>
            <a:r>
              <a:rPr lang="en-US" sz="4400" dirty="0"/>
              <a:t>Park Assessment Forms – Capitol Valley Park</a:t>
            </a:r>
          </a:p>
        </p:txBody>
      </p:sp>
      <p:sp>
        <p:nvSpPr>
          <p:cNvPr id="3" name="Content Placeholder 2">
            <a:extLst>
              <a:ext uri="{FF2B5EF4-FFF2-40B4-BE49-F238E27FC236}">
                <a16:creationId xmlns:a16="http://schemas.microsoft.com/office/drawing/2014/main" id="{0312358E-1C00-4612-99AB-31D30F52AF8C}"/>
              </a:ext>
            </a:extLst>
          </p:cNvPr>
          <p:cNvSpPr>
            <a:spLocks noGrp="1"/>
          </p:cNvSpPr>
          <p:nvPr>
            <p:ph idx="1"/>
          </p:nvPr>
        </p:nvSpPr>
        <p:spPr>
          <a:xfrm>
            <a:off x="990289" y="1841163"/>
            <a:ext cx="5270552" cy="4440274"/>
          </a:xfrm>
        </p:spPr>
        <p:txBody>
          <a:bodyPr>
            <a:normAutofit fontScale="85000" lnSpcReduction="20000"/>
          </a:bodyPr>
          <a:lstStyle/>
          <a:p>
            <a:pPr marL="0" indent="0" algn="ctr">
              <a:lnSpc>
                <a:spcPct val="120000"/>
              </a:lnSpc>
              <a:buNone/>
            </a:pPr>
            <a:r>
              <a:rPr lang="en-US" b="1" u="sng" dirty="0"/>
              <a:t>Wants</a:t>
            </a:r>
            <a:r>
              <a:rPr lang="en-US" b="1" dirty="0"/>
              <a:t> </a:t>
            </a:r>
          </a:p>
          <a:p>
            <a:pPr>
              <a:lnSpc>
                <a:spcPct val="120000"/>
              </a:lnSpc>
              <a:spcBef>
                <a:spcPts val="0"/>
              </a:spcBef>
              <a:spcAft>
                <a:spcPts val="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 multi-use court</a:t>
            </a:r>
          </a:p>
          <a:p>
            <a:pPr>
              <a:lnSpc>
                <a:spcPct val="120000"/>
              </a:lnSpc>
              <a:spcBef>
                <a:spcPts val="0"/>
              </a:spcBef>
              <a:spcAft>
                <a:spcPts val="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Adult workout equipment</a:t>
            </a:r>
          </a:p>
          <a:p>
            <a:pPr>
              <a:lnSpc>
                <a:spcPct val="120000"/>
              </a:lnSpc>
              <a:spcBef>
                <a:spcPts val="0"/>
              </a:spcBef>
              <a:spcAft>
                <a:spcPts val="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 large party shelter with a full kitchen</a:t>
            </a:r>
          </a:p>
          <a:p>
            <a:pPr>
              <a:lnSpc>
                <a:spcPct val="120000"/>
              </a:lnSpc>
              <a:spcBef>
                <a:spcPts val="0"/>
              </a:spcBef>
              <a:spcAft>
                <a:spcPts val="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Winter activities-maybe a skate ring if not too much maintenance</a:t>
            </a:r>
          </a:p>
          <a:p>
            <a:pPr>
              <a:lnSpc>
                <a:spcPct val="120000"/>
              </a:lnSpc>
              <a:spcBef>
                <a:spcPts val="0"/>
              </a:spcBef>
              <a:spcAft>
                <a:spcPts val="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 path connecting to other parks</a:t>
            </a:r>
          </a:p>
          <a:p>
            <a:pPr>
              <a:lnSpc>
                <a:spcPct val="120000"/>
              </a:lnSpc>
              <a:spcBef>
                <a:spcPts val="0"/>
              </a:spcBef>
              <a:spcAft>
                <a:spcPts val="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Soccer or volleyball nets/space</a:t>
            </a:r>
          </a:p>
          <a:p>
            <a:pPr>
              <a:lnSpc>
                <a:spcPct val="120000"/>
              </a:lnSpc>
              <a:spcBef>
                <a:spcPts val="0"/>
              </a:spcBef>
              <a:spcAft>
                <a:spcPts val="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Play structures for older kids</a:t>
            </a:r>
          </a:p>
          <a:p>
            <a:pPr>
              <a:lnSpc>
                <a:spcPct val="120000"/>
              </a:lnSpc>
              <a:spcBef>
                <a:spcPts val="0"/>
              </a:spcBef>
              <a:spcAft>
                <a:spcPts val="80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Grills</a:t>
            </a:r>
          </a:p>
          <a:p>
            <a:pPr>
              <a:lnSpc>
                <a:spcPct val="120000"/>
              </a:lnSpc>
              <a:spcBef>
                <a:spcPts val="0"/>
              </a:spcBef>
              <a:spcAft>
                <a:spcPts val="800"/>
              </a:spcAft>
              <a:buFont typeface="Arial" panose="020B0604020202020204" pitchFamily="34" charset="0"/>
              <a:buChar char="•"/>
            </a:pPr>
            <a:r>
              <a:rPr lang="en-US" sz="1800" kern="100" dirty="0">
                <a:latin typeface="Calibri" panose="020F0502020204030204" pitchFamily="34" charset="0"/>
                <a:ea typeface="Calibri" panose="020F0502020204030204" pitchFamily="34" charset="0"/>
                <a:cs typeface="Times New Roman" panose="02020603050405020304" pitchFamily="18" charset="0"/>
              </a:rPr>
              <a:t>Tennis court</a:t>
            </a:r>
          </a:p>
          <a:p>
            <a:pPr>
              <a:lnSpc>
                <a:spcPct val="120000"/>
              </a:lnSpc>
              <a:spcBef>
                <a:spcPts val="0"/>
              </a:spcBef>
              <a:spcAft>
                <a:spcPts val="800"/>
              </a:spcAft>
              <a:buFont typeface="Arial" panose="020B0604020202020204" pitchFamily="34" charset="0"/>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Monkey Bars</a:t>
            </a:r>
          </a:p>
          <a:p>
            <a:pPr>
              <a:lnSpc>
                <a:spcPct val="120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rPr>
              <a:t>Large 4 season shelter accommodating indoor activities.</a:t>
            </a:r>
          </a:p>
          <a:p>
            <a:pPr>
              <a:lnSpc>
                <a:spcPct val="120000"/>
              </a:lnSpc>
              <a:spcBef>
                <a:spcPts val="0"/>
              </a:spcBef>
              <a:spcAft>
                <a:spcPts val="800"/>
              </a:spcAft>
              <a:buFont typeface="Arial" panose="020B0604020202020204" pitchFamily="34" charset="0"/>
              <a:buChar char="•"/>
            </a:pPr>
            <a:r>
              <a:rPr lang="en-US" sz="1800" dirty="0">
                <a:effectLst/>
                <a:latin typeface="Calibri" panose="020F0502020204030204" pitchFamily="34" charset="0"/>
                <a:ea typeface="Calibri" panose="020F0502020204030204" pitchFamily="34" charset="0"/>
              </a:rPr>
              <a:t>Multi-use Community Building with kitchen, bathrooms, event space. </a:t>
            </a:r>
          </a:p>
          <a:p>
            <a:pPr>
              <a:lnSpc>
                <a:spcPct val="120000"/>
              </a:lnSpc>
              <a:spcBef>
                <a:spcPts val="0"/>
              </a:spcBef>
              <a:spcAft>
                <a:spcPts val="800"/>
              </a:spcAft>
              <a:buFont typeface="Arial" panose="020B0604020202020204" pitchFamily="34" charset="0"/>
              <a:buChar char="•"/>
            </a:pPr>
            <a:r>
              <a:rPr lang="en-US" sz="1800" dirty="0">
                <a:latin typeface="Calibri" panose="020F0502020204030204" pitchFamily="34" charset="0"/>
                <a:ea typeface="Calibri" panose="020F0502020204030204" pitchFamily="34" charset="0"/>
              </a:rPr>
              <a:t>Paved play area</a:t>
            </a:r>
            <a:endParaRPr lang="en-US" sz="1800" dirty="0">
              <a:effectLst/>
              <a:latin typeface="Calibri" panose="020F0502020204030204" pitchFamily="34" charset="0"/>
              <a:ea typeface="Calibri" panose="020F0502020204030204" pitchFamily="34" charset="0"/>
            </a:endParaRPr>
          </a:p>
          <a:p>
            <a:pPr marL="0" indent="0">
              <a:lnSpc>
                <a:spcPct val="107000"/>
              </a:lnSpc>
              <a:spcBef>
                <a:spcPts val="0"/>
              </a:spcBef>
              <a:spcAft>
                <a:spcPts val="800"/>
              </a:spcAft>
              <a:buNone/>
            </a:pPr>
            <a:endParaRPr lang="en-US" sz="1800" dirty="0">
              <a:effectLst/>
              <a:latin typeface="Calibri" panose="020F0502020204030204" pitchFamily="34" charset="0"/>
              <a:ea typeface="Calibri" panose="020F0502020204030204" pitchFamily="34" charset="0"/>
            </a:endParaRPr>
          </a:p>
          <a:p>
            <a:pPr marL="342900" marR="0" lvl="0" indent="-342900">
              <a:lnSpc>
                <a:spcPct val="107000"/>
              </a:lnSpc>
              <a:spcBef>
                <a:spcPts val="0"/>
              </a:spcBef>
              <a:spcAft>
                <a:spcPts val="800"/>
              </a:spcAft>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Content Placeholder 2">
            <a:extLst>
              <a:ext uri="{FF2B5EF4-FFF2-40B4-BE49-F238E27FC236}">
                <a16:creationId xmlns:a16="http://schemas.microsoft.com/office/drawing/2014/main" id="{936A4BBD-F2B4-45CE-A5BC-6F63CB504DB9}"/>
              </a:ext>
            </a:extLst>
          </p:cNvPr>
          <p:cNvSpPr txBox="1">
            <a:spLocks/>
          </p:cNvSpPr>
          <p:nvPr/>
        </p:nvSpPr>
        <p:spPr>
          <a:xfrm>
            <a:off x="6527729" y="1841163"/>
            <a:ext cx="5014237" cy="4439435"/>
          </a:xfrm>
          <a:prstGeom prst="rect">
            <a:avLst/>
          </a:prstGeom>
        </p:spPr>
        <p:txBody>
          <a:bodyPr vert="horz" lIns="0" tIns="45720" rIns="0" bIns="45720" rtlCol="0">
            <a:normAutofit fontScale="850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US" b="1" u="sng" dirty="0"/>
              <a:t>Needs</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Lighting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x3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Path connecting to other parks</a:t>
            </a:r>
          </a:p>
          <a:p>
            <a:pPr marL="342900" marR="0" lvl="0" indent="-342900">
              <a:lnSpc>
                <a:spcPct val="107000"/>
              </a:lnSpc>
              <a:spcBef>
                <a:spcPts val="0"/>
              </a:spcBef>
              <a:spcAft>
                <a:spcPts val="80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Multi-use courts</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Person/dog water filling station</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Shelter equipped to support pleasant weather gatherings. Multi use court.</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Multi-use court (volleyball, pickle ball, etc.)</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Soccer requirements or space?</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Disk Golf</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Shade and Ornamental Trees</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Grilling option</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Picnic Tables </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Accessible Playground Equipment – include sensory options</a:t>
            </a:r>
          </a:p>
          <a:p>
            <a:pPr marL="342900" marR="0" lvl="0" indent="-342900">
              <a:lnSpc>
                <a:spcPct val="107000"/>
              </a:lnSpc>
              <a:spcBef>
                <a:spcPts val="0"/>
              </a:spcBef>
              <a:spcAft>
                <a:spcPts val="800"/>
              </a:spcAft>
              <a:buFont typeface="Symbol" panose="05050102010706020507" pitchFamily="18" charset="2"/>
              <a:buChar char=""/>
            </a:pPr>
            <a:endParaRPr lang="en-US" dirty="0"/>
          </a:p>
          <a:p>
            <a:endParaRPr lang="en-US" dirty="0"/>
          </a:p>
        </p:txBody>
      </p:sp>
    </p:spTree>
    <p:extLst>
      <p:ext uri="{BB962C8B-B14F-4D97-AF65-F5344CB8AC3E}">
        <p14:creationId xmlns:p14="http://schemas.microsoft.com/office/powerpoint/2010/main" val="40140785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4E3E508-AD1F-4683-B579-ACE2F7E5E21E}"/>
              </a:ext>
            </a:extLst>
          </p:cNvPr>
          <p:cNvSpPr txBox="1">
            <a:spLocks/>
          </p:cNvSpPr>
          <p:nvPr/>
        </p:nvSpPr>
        <p:spPr>
          <a:xfrm>
            <a:off x="1165790" y="312137"/>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dirty="0"/>
              <a:t>Park Assessment Forms - Bert Deans Park </a:t>
            </a:r>
          </a:p>
        </p:txBody>
      </p:sp>
      <p:sp>
        <p:nvSpPr>
          <p:cNvPr id="7" name="Content Placeholder 2">
            <a:extLst>
              <a:ext uri="{FF2B5EF4-FFF2-40B4-BE49-F238E27FC236}">
                <a16:creationId xmlns:a16="http://schemas.microsoft.com/office/drawing/2014/main" id="{D8172C69-6BEE-4DD9-A811-7951A8E7542B}"/>
              </a:ext>
            </a:extLst>
          </p:cNvPr>
          <p:cNvSpPr>
            <a:spLocks noGrp="1"/>
          </p:cNvSpPr>
          <p:nvPr>
            <p:ph idx="1"/>
          </p:nvPr>
        </p:nvSpPr>
        <p:spPr>
          <a:xfrm>
            <a:off x="905777" y="1774160"/>
            <a:ext cx="5289213" cy="4486927"/>
          </a:xfrm>
        </p:spPr>
        <p:txBody>
          <a:bodyPr>
            <a:normAutofit fontScale="40000" lnSpcReduction="20000"/>
          </a:bodyPr>
          <a:lstStyle/>
          <a:p>
            <a:pPr algn="ctr"/>
            <a:r>
              <a:rPr lang="en-US" sz="3800" b="1" u="sng" dirty="0"/>
              <a:t>Wants</a:t>
            </a:r>
            <a:r>
              <a:rPr lang="en-US" sz="3800" b="1" dirty="0"/>
              <a:t> </a:t>
            </a:r>
          </a:p>
          <a:p>
            <a:pPr marL="342900" marR="0" lvl="0" indent="-342900">
              <a:lnSpc>
                <a:spcPct val="107000"/>
              </a:lnSpc>
              <a:spcBef>
                <a:spcPts val="0"/>
              </a:spcBef>
              <a:spcAft>
                <a:spcPts val="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More trees or shade tents</a:t>
            </a:r>
          </a:p>
          <a:p>
            <a:pPr marL="342900" marR="0" lvl="0" indent="-342900">
              <a:lnSpc>
                <a:spcPct val="107000"/>
              </a:lnSpc>
              <a:spcBef>
                <a:spcPts val="0"/>
              </a:spcBef>
              <a:spcAft>
                <a:spcPts val="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Updated shelter- larger barn themed would be neat</a:t>
            </a:r>
          </a:p>
          <a:p>
            <a:pPr marL="342900" marR="0" lvl="0" indent="-342900">
              <a:lnSpc>
                <a:spcPct val="107000"/>
              </a:lnSpc>
              <a:spcBef>
                <a:spcPts val="0"/>
              </a:spcBef>
              <a:spcAft>
                <a:spcPts val="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Updated play equipment for older kids too</a:t>
            </a:r>
          </a:p>
          <a:p>
            <a:pPr marL="342900" marR="0" lvl="0" indent="-342900">
              <a:lnSpc>
                <a:spcPct val="107000"/>
              </a:lnSpc>
              <a:spcBef>
                <a:spcPts val="0"/>
              </a:spcBef>
              <a:spcAft>
                <a:spcPts val="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Updated lighting</a:t>
            </a:r>
          </a:p>
          <a:p>
            <a:pPr marL="342900" marR="0" lvl="0" indent="-342900">
              <a:lnSpc>
                <a:spcPct val="107000"/>
              </a:lnSpc>
              <a:spcBef>
                <a:spcPts val="0"/>
              </a:spcBef>
              <a:spcAft>
                <a:spcPts val="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Tribute wall</a:t>
            </a:r>
          </a:p>
          <a:p>
            <a:pPr marL="342900" marR="0" lvl="0" indent="-342900">
              <a:lnSpc>
                <a:spcPct val="107000"/>
              </a:lnSpc>
              <a:spcBef>
                <a:spcPts val="0"/>
              </a:spcBef>
              <a:spcAft>
                <a:spcPts val="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Parking</a:t>
            </a:r>
          </a:p>
          <a:p>
            <a:pPr marL="342900" marR="0" lvl="0" indent="-342900">
              <a:lnSpc>
                <a:spcPct val="107000"/>
              </a:lnSpc>
              <a:spcBef>
                <a:spcPts val="0"/>
              </a:spcBef>
              <a:spcAft>
                <a:spcPts val="80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Trail connecting parks</a:t>
            </a:r>
          </a:p>
          <a:p>
            <a:pPr marL="342900" marR="0" lvl="0" indent="-342900">
              <a:lnSpc>
                <a:spcPct val="107000"/>
              </a:lnSpc>
              <a:spcBef>
                <a:spcPts val="0"/>
              </a:spcBef>
              <a:spcAft>
                <a:spcPts val="800"/>
              </a:spcAft>
              <a:buFont typeface="Symbol" panose="05050102010706020507" pitchFamily="18" charset="2"/>
              <a:buChar char=""/>
            </a:pPr>
            <a:r>
              <a:rPr lang="en-US" sz="3500" kern="100" dirty="0">
                <a:ea typeface="Calibri" panose="020F0502020204030204" pitchFamily="34" charset="0"/>
                <a:cs typeface="Times New Roman" panose="02020603050405020304" pitchFamily="18" charset="0"/>
              </a:rPr>
              <a:t>Updated basketball courts</a:t>
            </a:r>
          </a:p>
          <a:p>
            <a:pPr marL="342900" marR="0" lvl="0" indent="-342900">
              <a:lnSpc>
                <a:spcPct val="107000"/>
              </a:lnSpc>
              <a:spcBef>
                <a:spcPts val="0"/>
              </a:spcBef>
              <a:spcAft>
                <a:spcPts val="80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Zipline</a:t>
            </a:r>
          </a:p>
          <a:p>
            <a:pPr marL="342900" marR="0" lvl="0" indent="-342900">
              <a:lnSpc>
                <a:spcPct val="107000"/>
              </a:lnSpc>
              <a:spcBef>
                <a:spcPts val="0"/>
              </a:spcBef>
              <a:spcAft>
                <a:spcPts val="800"/>
              </a:spcAft>
              <a:buFont typeface="Symbol" panose="05050102010706020507" pitchFamily="18" charset="2"/>
              <a:buChar char=""/>
            </a:pPr>
            <a:r>
              <a:rPr lang="en-US" sz="3500" kern="100" dirty="0">
                <a:ea typeface="Calibri" panose="020F0502020204030204" pitchFamily="34" charset="0"/>
                <a:cs typeface="Times New Roman" panose="02020603050405020304" pitchFamily="18" charset="0"/>
              </a:rPr>
              <a:t>More trees</a:t>
            </a:r>
          </a:p>
          <a:p>
            <a:pPr marL="342900" marR="0" lvl="0" indent="-342900">
              <a:lnSpc>
                <a:spcPct val="107000"/>
              </a:lnSpc>
              <a:spcBef>
                <a:spcPts val="0"/>
              </a:spcBef>
              <a:spcAft>
                <a:spcPts val="800"/>
              </a:spcAft>
              <a:buFont typeface="Symbol" panose="05050102010706020507" pitchFamily="18" charset="2"/>
              <a:buChar char=""/>
            </a:pPr>
            <a:r>
              <a:rPr lang="en-US" sz="3500" kern="100" dirty="0">
                <a:effectLst/>
                <a:ea typeface="Calibri" panose="020F0502020204030204" pitchFamily="34" charset="0"/>
                <a:cs typeface="Times New Roman" panose="02020603050405020304" pitchFamily="18" charset="0"/>
              </a:rPr>
              <a:t>Talking tubes + teeter </a:t>
            </a:r>
            <a:r>
              <a:rPr lang="en-US" sz="3500" kern="100" dirty="0" err="1">
                <a:effectLst/>
                <a:ea typeface="Calibri" panose="020F0502020204030204" pitchFamily="34" charset="0"/>
                <a:cs typeface="Times New Roman" panose="02020603050405020304" pitchFamily="18" charset="0"/>
              </a:rPr>
              <a:t>toter</a:t>
            </a:r>
            <a:endParaRPr lang="en-US" sz="3500" kern="100" dirty="0">
              <a:effectLs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3500" dirty="0">
                <a:effectLst/>
                <a:ea typeface="Calibri" panose="020F0502020204030204" pitchFamily="34" charset="0"/>
              </a:rPr>
              <a:t>New playground area</a:t>
            </a:r>
          </a:p>
          <a:p>
            <a:pPr marL="342900" indent="-342900">
              <a:lnSpc>
                <a:spcPct val="107000"/>
              </a:lnSpc>
              <a:spcBef>
                <a:spcPts val="0"/>
              </a:spcBef>
              <a:spcAft>
                <a:spcPts val="800"/>
              </a:spcAft>
              <a:buFont typeface="Symbol" panose="05050102010706020507" pitchFamily="18" charset="2"/>
              <a:buChar char=""/>
            </a:pPr>
            <a:r>
              <a:rPr lang="en-US" sz="3500" dirty="0">
                <a:effectLst/>
                <a:ea typeface="Calibri" panose="020F0502020204030204" pitchFamily="34" charset="0"/>
              </a:rPr>
              <a:t>Consider replacing existing structures with one building to serve as a shelter/kitchen/serving area/bathroom. This would allow more space for additional playground equipment or shade trees. This could be on a 10 year plus vision with budgeting and fundraising</a:t>
            </a:r>
          </a:p>
          <a:p>
            <a:pPr marL="342900" indent="-342900">
              <a:lnSpc>
                <a:spcPct val="107000"/>
              </a:lnSpc>
              <a:spcBef>
                <a:spcPts val="0"/>
              </a:spcBef>
              <a:spcAft>
                <a:spcPts val="800"/>
              </a:spcAft>
              <a:buFont typeface="Symbol" panose="05050102010706020507" pitchFamily="18" charset="2"/>
              <a:buChar char=""/>
            </a:pPr>
            <a:r>
              <a:rPr lang="en-US" sz="3500" dirty="0">
                <a:ea typeface="Calibri" panose="020F0502020204030204" pitchFamily="34" charset="0"/>
              </a:rPr>
              <a:t>Fix the lighting of the ball diamond</a:t>
            </a:r>
            <a:endParaRPr lang="en-US" sz="3500" dirty="0">
              <a:effectLst/>
              <a:ea typeface="Calibri" panose="020F0502020204030204" pitchFamily="34" charset="0"/>
            </a:endParaRPr>
          </a:p>
          <a:p>
            <a:pPr marL="342900" marR="0" lvl="0" indent="-342900">
              <a:lnSpc>
                <a:spcPct val="107000"/>
              </a:lnSpc>
              <a:spcBef>
                <a:spcPts val="0"/>
              </a:spcBef>
              <a:spcAft>
                <a:spcPts val="800"/>
              </a:spcAft>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endParaRPr lang="en-US" dirty="0"/>
          </a:p>
        </p:txBody>
      </p:sp>
      <p:sp>
        <p:nvSpPr>
          <p:cNvPr id="8" name="Content Placeholder 2">
            <a:extLst>
              <a:ext uri="{FF2B5EF4-FFF2-40B4-BE49-F238E27FC236}">
                <a16:creationId xmlns:a16="http://schemas.microsoft.com/office/drawing/2014/main" id="{0667A2A5-C0A1-4F0E-8E9C-ED345087B207}"/>
              </a:ext>
            </a:extLst>
          </p:cNvPr>
          <p:cNvSpPr txBox="1">
            <a:spLocks/>
          </p:cNvSpPr>
          <p:nvPr/>
        </p:nvSpPr>
        <p:spPr>
          <a:xfrm>
            <a:off x="6443755" y="1774160"/>
            <a:ext cx="5289212" cy="5036595"/>
          </a:xfrm>
          <a:prstGeom prst="rect">
            <a:avLst/>
          </a:prstGeom>
        </p:spPr>
        <p:txBody>
          <a:bodyPr vert="horz" lIns="0" tIns="45720" rIns="0" bIns="45720" rtlCol="0">
            <a:normAutofit fontScale="400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US" sz="3800" b="1" u="sng" dirty="0"/>
              <a:t>Needs</a:t>
            </a:r>
          </a:p>
          <a:p>
            <a:pPr marL="342900" marR="0" lvl="0" indent="-342900">
              <a:lnSpc>
                <a:spcPct val="120000"/>
              </a:lnSpc>
              <a:spcBef>
                <a:spcPts val="0"/>
              </a:spcBef>
              <a:spcAft>
                <a:spcPts val="0"/>
              </a:spcAft>
              <a:buFont typeface="Symbol" panose="05050102010706020507" pitchFamily="18" charset="2"/>
              <a:buChar char=""/>
            </a:pPr>
            <a:r>
              <a:rPr lang="en-US" sz="2800" kern="100" dirty="0">
                <a:effectLst/>
                <a:ea typeface="Calibri" panose="020F0502020204030204" pitchFamily="34" charset="0"/>
                <a:cs typeface="Times New Roman" panose="02020603050405020304" pitchFamily="18" charset="0"/>
              </a:rPr>
              <a:t>Trail connecting parks</a:t>
            </a:r>
          </a:p>
          <a:p>
            <a:pPr marL="342900" marR="0" lvl="0" indent="-342900">
              <a:lnSpc>
                <a:spcPct val="120000"/>
              </a:lnSpc>
              <a:spcBef>
                <a:spcPts val="0"/>
              </a:spcBef>
              <a:spcAft>
                <a:spcPts val="0"/>
              </a:spcAft>
              <a:buFont typeface="Symbol" panose="05050102010706020507" pitchFamily="18" charset="2"/>
              <a:buChar char=""/>
            </a:pPr>
            <a:r>
              <a:rPr lang="en-US" sz="2800" kern="100" dirty="0">
                <a:effectLst/>
                <a:ea typeface="Calibri" panose="020F0502020204030204" pitchFamily="34" charset="0"/>
                <a:cs typeface="Times New Roman" panose="02020603050405020304" pitchFamily="18" charset="0"/>
              </a:rPr>
              <a:t>Updated lighting</a:t>
            </a:r>
          </a:p>
          <a:p>
            <a:pPr marL="342900" marR="0" lvl="0" indent="-342900">
              <a:lnSpc>
                <a:spcPct val="120000"/>
              </a:lnSpc>
              <a:spcBef>
                <a:spcPts val="0"/>
              </a:spcBef>
              <a:spcAft>
                <a:spcPts val="0"/>
              </a:spcAft>
              <a:buFont typeface="Symbol" panose="05050102010706020507" pitchFamily="18" charset="2"/>
              <a:buChar char=""/>
            </a:pPr>
            <a:r>
              <a:rPr lang="en-US" sz="2800" kern="100" dirty="0">
                <a:effectLst/>
                <a:ea typeface="Calibri" panose="020F0502020204030204" pitchFamily="34" charset="0"/>
                <a:cs typeface="Times New Roman" panose="02020603050405020304" pitchFamily="18" charset="0"/>
              </a:rPr>
              <a:t>Parking</a:t>
            </a:r>
          </a:p>
          <a:p>
            <a:pPr marL="342900" marR="0" lvl="0" indent="-342900">
              <a:lnSpc>
                <a:spcPct val="120000"/>
              </a:lnSpc>
              <a:spcBef>
                <a:spcPts val="0"/>
              </a:spcBef>
              <a:spcAft>
                <a:spcPts val="0"/>
              </a:spcAft>
              <a:buFont typeface="Symbol" panose="05050102010706020507" pitchFamily="18" charset="2"/>
              <a:buChar char=""/>
            </a:pPr>
            <a:r>
              <a:rPr lang="en-US" sz="2800" kern="100" dirty="0">
                <a:effectLst/>
                <a:ea typeface="Calibri" panose="020F0502020204030204" pitchFamily="34" charset="0"/>
                <a:cs typeface="Times New Roman" panose="02020603050405020304" pitchFamily="18" charset="0"/>
              </a:rPr>
              <a:t>Updated play equipment</a:t>
            </a:r>
          </a:p>
          <a:p>
            <a:pPr marL="342900" marR="0" lvl="0" indent="-342900">
              <a:lnSpc>
                <a:spcPct val="120000"/>
              </a:lnSpc>
              <a:spcBef>
                <a:spcPts val="0"/>
              </a:spcBef>
              <a:spcAft>
                <a:spcPts val="800"/>
              </a:spcAft>
              <a:buFont typeface="Symbol" panose="05050102010706020507" pitchFamily="18" charset="2"/>
              <a:buChar char=""/>
            </a:pPr>
            <a:r>
              <a:rPr lang="en-US" sz="2800" kern="100" dirty="0">
                <a:effectLst/>
                <a:ea typeface="Calibri" panose="020F0502020204030204" pitchFamily="34" charset="0"/>
                <a:cs typeface="Times New Roman" panose="02020603050405020304" pitchFamily="18" charset="0"/>
              </a:rPr>
              <a:t>Shade trees or structures</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cs typeface="Times New Roman" panose="02020603050405020304" pitchFamily="18" charset="0"/>
              </a:rPr>
              <a:t>Person/dog water station</a:t>
            </a:r>
          </a:p>
          <a:p>
            <a:pPr marL="342900" marR="0" lvl="0" indent="-342900">
              <a:lnSpc>
                <a:spcPct val="120000"/>
              </a:lnSpc>
              <a:spcBef>
                <a:spcPts val="0"/>
              </a:spcBef>
              <a:spcAft>
                <a:spcPts val="800"/>
              </a:spcAft>
              <a:buFont typeface="Symbol" panose="05050102010706020507" pitchFamily="18" charset="2"/>
              <a:buChar char=""/>
            </a:pPr>
            <a:r>
              <a:rPr lang="en-US" sz="2800" dirty="0">
                <a:cs typeface="Times New Roman" panose="02020603050405020304" pitchFamily="18" charset="0"/>
              </a:rPr>
              <a:t>More/new swings</a:t>
            </a:r>
          </a:p>
          <a:p>
            <a:pPr marL="342900" marR="0" lvl="0" indent="-342900">
              <a:lnSpc>
                <a:spcPct val="120000"/>
              </a:lnSpc>
              <a:spcBef>
                <a:spcPts val="0"/>
              </a:spcBef>
              <a:spcAft>
                <a:spcPts val="800"/>
              </a:spcAft>
              <a:buFont typeface="Symbol" panose="05050102010706020507" pitchFamily="18" charset="2"/>
              <a:buChar char=""/>
            </a:pPr>
            <a:r>
              <a:rPr lang="en-US" sz="2800" dirty="0">
                <a:cs typeface="Times New Roman" panose="02020603050405020304" pitchFamily="18" charset="0"/>
              </a:rPr>
              <a:t>Bee control</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rPr>
              <a:t>Existing shelter maintenance.</a:t>
            </a:r>
          </a:p>
          <a:p>
            <a:pPr marL="342900" marR="0" lvl="0" indent="-342900">
              <a:lnSpc>
                <a:spcPct val="120000"/>
              </a:lnSpc>
              <a:spcBef>
                <a:spcPts val="0"/>
              </a:spcBef>
              <a:spcAft>
                <a:spcPts val="800"/>
              </a:spcAft>
              <a:buFont typeface="Symbol" panose="05050102010706020507" pitchFamily="18" charset="2"/>
              <a:buChar char=""/>
            </a:pPr>
            <a:r>
              <a:rPr lang="en-US" sz="2800" dirty="0">
                <a:ea typeface="Calibri" panose="020F0502020204030204" pitchFamily="34" charset="0"/>
              </a:rPr>
              <a:t>Fix the concrete in the shelter</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rPr>
              <a:t>Energy efficient lighting (five year plan). </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rPr>
              <a:t>Trees; Bike Rack</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rPr>
              <a:t>Signage to indicate there is a basketball court (court is well hidden unless you went looking for it)</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rPr>
              <a:t>Asphalt may require a better base/thickness to accommodate activities or occasional traffic related to events (5 year plan).</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rPr>
              <a:t>Large shelter requires attention.</a:t>
            </a:r>
          </a:p>
          <a:p>
            <a:pPr marL="342900" marR="0" lvl="0" indent="-342900">
              <a:lnSpc>
                <a:spcPct val="120000"/>
              </a:lnSpc>
              <a:spcBef>
                <a:spcPts val="0"/>
              </a:spcBef>
              <a:spcAft>
                <a:spcPts val="800"/>
              </a:spcAft>
              <a:buFont typeface="Symbol" panose="05050102010706020507" pitchFamily="18" charset="2"/>
              <a:buChar char=""/>
            </a:pPr>
            <a:r>
              <a:rPr lang="en-US" sz="2800" dirty="0">
                <a:effectLst/>
                <a:ea typeface="Calibri" panose="020F0502020204030204" pitchFamily="34" charset="0"/>
              </a:rPr>
              <a:t>Basketball court—can this be multi-use without impacting nearby crops?</a:t>
            </a:r>
          </a:p>
          <a:p>
            <a:pPr marL="0" marR="0">
              <a:spcBef>
                <a:spcPts val="0"/>
              </a:spcBef>
              <a:spcAft>
                <a:spcPts val="0"/>
              </a:spcAft>
            </a:pPr>
            <a:endParaRPr lang="en-US" sz="1800" dirty="0">
              <a:effectLst/>
              <a:latin typeface="Calibri" panose="020F0502020204030204" pitchFamily="34" charset="0"/>
              <a:ea typeface="Calibri" panose="020F0502020204030204" pitchFamily="34" charset="0"/>
            </a:endParaRPr>
          </a:p>
          <a:p>
            <a:pPr marL="342900" marR="0" lvl="0" indent="-342900">
              <a:lnSpc>
                <a:spcPct val="107000"/>
              </a:lnSpc>
              <a:spcBef>
                <a:spcPts val="0"/>
              </a:spcBef>
              <a:spcAft>
                <a:spcPts val="800"/>
              </a:spcAft>
              <a:buFont typeface="Symbol" panose="05050102010706020507" pitchFamily="18" charset="2"/>
              <a:buChar char=""/>
            </a:pPr>
            <a:endParaRPr lang="en-US" sz="1800" dirty="0">
              <a:latin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endParaRPr lang="en-US" dirty="0"/>
          </a:p>
        </p:txBody>
      </p:sp>
    </p:spTree>
    <p:extLst>
      <p:ext uri="{BB962C8B-B14F-4D97-AF65-F5344CB8AC3E}">
        <p14:creationId xmlns:p14="http://schemas.microsoft.com/office/powerpoint/2010/main" val="3211319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4E3E508-AD1F-4683-B579-ACE2F7E5E21E}"/>
              </a:ext>
            </a:extLst>
          </p:cNvPr>
          <p:cNvSpPr txBox="1">
            <a:spLocks/>
          </p:cNvSpPr>
          <p:nvPr/>
        </p:nvSpPr>
        <p:spPr>
          <a:xfrm>
            <a:off x="1165790" y="293475"/>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sz="4400" dirty="0"/>
              <a:t>Park Assessment Forms – Lake Melvin Park</a:t>
            </a:r>
          </a:p>
        </p:txBody>
      </p:sp>
      <p:sp>
        <p:nvSpPr>
          <p:cNvPr id="7" name="Content Placeholder 2">
            <a:extLst>
              <a:ext uri="{FF2B5EF4-FFF2-40B4-BE49-F238E27FC236}">
                <a16:creationId xmlns:a16="http://schemas.microsoft.com/office/drawing/2014/main" id="{FF33342A-769E-4F31-A772-9D9644F7EE6C}"/>
              </a:ext>
            </a:extLst>
          </p:cNvPr>
          <p:cNvSpPr txBox="1">
            <a:spLocks/>
          </p:cNvSpPr>
          <p:nvPr/>
        </p:nvSpPr>
        <p:spPr>
          <a:xfrm>
            <a:off x="915697" y="1821405"/>
            <a:ext cx="5298544" cy="4023360"/>
          </a:xfrm>
          <a:prstGeom prst="rect">
            <a:avLst/>
          </a:prstGeom>
        </p:spPr>
        <p:txBody>
          <a:bodyPr vert="horz" lIns="0" tIns="45720" rIns="0" bIns="45720" rtlCol="0">
            <a:normAutofit fontScale="925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US" u="sng" dirty="0"/>
              <a:t>Wants</a:t>
            </a:r>
            <a:r>
              <a:rPr lang="en-US" dirty="0"/>
              <a:t> </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ea typeface="Calibri" panose="020F0502020204030204" pitchFamily="34" charset="0"/>
                <a:cs typeface="Times New Roman" panose="02020603050405020304" pitchFamily="18" charset="0"/>
              </a:rPr>
              <a:t>Lighting?</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ea typeface="Calibri" panose="020F0502020204030204" pitchFamily="34" charset="0"/>
                <a:cs typeface="Times New Roman" panose="02020603050405020304" pitchFamily="18" charset="0"/>
              </a:rPr>
              <a:t>Naturalized vegetation </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ea typeface="Calibri" panose="020F0502020204030204" pitchFamily="34" charset="0"/>
                <a:cs typeface="Times New Roman" panose="02020603050405020304" pitchFamily="18" charset="0"/>
              </a:rPr>
              <a:t>Tribute wall</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ea typeface="Calibri" panose="020F0502020204030204" pitchFamily="34" charset="0"/>
                <a:cs typeface="Times New Roman" panose="02020603050405020304" pitchFamily="18" charset="0"/>
              </a:rPr>
              <a:t>Gazebo structure -something more pretty than a shelter</a:t>
            </a:r>
          </a:p>
          <a:p>
            <a:pPr marL="342900" marR="0" lvl="0" indent="-342900">
              <a:lnSpc>
                <a:spcPct val="107000"/>
              </a:lnSpc>
              <a:spcBef>
                <a:spcPts val="0"/>
              </a:spcBef>
              <a:spcAft>
                <a:spcPts val="800"/>
              </a:spcAft>
              <a:buFont typeface="Symbol" panose="05050102010706020507" pitchFamily="18" charset="2"/>
              <a:buChar char=""/>
            </a:pPr>
            <a:r>
              <a:rPr lang="en-US" sz="1800" kern="100" dirty="0">
                <a:effectLst/>
                <a:ea typeface="Calibri" panose="020F0502020204030204" pitchFamily="34" charset="0"/>
                <a:cs typeface="Times New Roman" panose="02020603050405020304" pitchFamily="18" charset="0"/>
              </a:rPr>
              <a:t>If we are making this a dog walking park then we need safer fencing. Current fence to farmers field is old rusty barb wire. </a:t>
            </a:r>
            <a:r>
              <a:rPr lang="en-US" sz="1800" dirty="0">
                <a:effectLst/>
                <a:ea typeface="Calibri" panose="020F0502020204030204" pitchFamily="34" charset="0"/>
                <a:cs typeface="Times New Roman" panose="02020603050405020304" pitchFamily="18" charset="0"/>
              </a:rPr>
              <a:t>Noting we would not to have dogs swimming in pond.</a:t>
            </a:r>
          </a:p>
          <a:p>
            <a:pPr marL="342900" marR="0" lvl="0" indent="-342900">
              <a:lnSpc>
                <a:spcPct val="107000"/>
              </a:lnSpc>
              <a:spcBef>
                <a:spcPts val="0"/>
              </a:spcBef>
              <a:spcAft>
                <a:spcPts val="800"/>
              </a:spcAft>
              <a:buFont typeface="Symbol" panose="05050102010706020507" pitchFamily="18" charset="2"/>
              <a:buChar char=""/>
            </a:pPr>
            <a:r>
              <a:rPr lang="en-US" sz="1800" dirty="0">
                <a:cs typeface="Times New Roman" panose="02020603050405020304" pitchFamily="18" charset="0"/>
              </a:rPr>
              <a:t>Ice skating retention pond</a:t>
            </a:r>
          </a:p>
          <a:p>
            <a:pPr marL="342900" marR="0" lvl="0" indent="-342900">
              <a:lnSpc>
                <a:spcPct val="107000"/>
              </a:lnSpc>
              <a:spcBef>
                <a:spcPts val="0"/>
              </a:spcBef>
              <a:spcAft>
                <a:spcPts val="800"/>
              </a:spcAft>
              <a:buFont typeface="Symbol" panose="05050102010706020507" pitchFamily="18" charset="2"/>
              <a:buChar char=""/>
            </a:pPr>
            <a:r>
              <a:rPr lang="en-US" sz="1800" dirty="0">
                <a:cs typeface="Times New Roman" panose="02020603050405020304" pitchFamily="18" charset="0"/>
              </a:rPr>
              <a:t>Dog park </a:t>
            </a:r>
          </a:p>
          <a:p>
            <a:pPr marL="342900" marR="0" lvl="0" indent="-342900">
              <a:lnSpc>
                <a:spcPct val="107000"/>
              </a:lnSpc>
              <a:spcBef>
                <a:spcPts val="0"/>
              </a:spcBef>
              <a:spcAft>
                <a:spcPts val="800"/>
              </a:spcAft>
              <a:buFont typeface="Symbol" panose="05050102010706020507" pitchFamily="18" charset="2"/>
              <a:buChar char=""/>
            </a:pPr>
            <a:r>
              <a:rPr lang="en-US" sz="1800" dirty="0">
                <a:cs typeface="Times New Roman" panose="02020603050405020304" pitchFamily="18" charset="0"/>
              </a:rPr>
              <a:t>Sculpture</a:t>
            </a:r>
          </a:p>
          <a:p>
            <a:pPr marL="342900" marR="0" lvl="0" indent="-342900">
              <a:lnSpc>
                <a:spcPct val="107000"/>
              </a:lnSpc>
              <a:spcBef>
                <a:spcPts val="0"/>
              </a:spcBef>
              <a:spcAft>
                <a:spcPts val="800"/>
              </a:spcAft>
              <a:buFont typeface="Symbol" panose="05050102010706020507" pitchFamily="18" charset="2"/>
              <a:buChar char=""/>
            </a:pPr>
            <a:r>
              <a:rPr lang="en-US" dirty="0"/>
              <a:t>Better lighting for dusk time strolls </a:t>
            </a:r>
          </a:p>
        </p:txBody>
      </p:sp>
      <p:sp>
        <p:nvSpPr>
          <p:cNvPr id="8" name="Content Placeholder 2">
            <a:extLst>
              <a:ext uri="{FF2B5EF4-FFF2-40B4-BE49-F238E27FC236}">
                <a16:creationId xmlns:a16="http://schemas.microsoft.com/office/drawing/2014/main" id="{76D910D5-1EBD-42A7-B179-4F7BE846A74D}"/>
              </a:ext>
            </a:extLst>
          </p:cNvPr>
          <p:cNvSpPr txBox="1">
            <a:spLocks/>
          </p:cNvSpPr>
          <p:nvPr/>
        </p:nvSpPr>
        <p:spPr>
          <a:xfrm>
            <a:off x="6593044" y="1786019"/>
            <a:ext cx="5298543" cy="4743119"/>
          </a:xfrm>
          <a:prstGeom prst="rect">
            <a:avLst/>
          </a:prstGeom>
        </p:spPr>
        <p:txBody>
          <a:bodyPr vert="horz" lIns="0" tIns="45720" rIns="0" bIns="45720" rtlCol="0">
            <a:normAutofit fontScale="400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US" sz="5000" u="sng" dirty="0"/>
              <a:t>Needs</a:t>
            </a:r>
          </a:p>
          <a:p>
            <a:pPr marL="342900" marR="0" lvl="0" indent="-342900">
              <a:lnSpc>
                <a:spcPct val="107000"/>
              </a:lnSpc>
              <a:spcBef>
                <a:spcPts val="0"/>
              </a:spcBef>
              <a:spcAft>
                <a:spcPts val="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Trail connecting parks</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Trees or naturalized vegetation</a:t>
            </a:r>
          </a:p>
          <a:p>
            <a:pPr marL="342900" indent="-342900">
              <a:lnSpc>
                <a:spcPct val="107000"/>
              </a:lnSpc>
              <a:spcBef>
                <a:spcPts val="0"/>
              </a:spcBef>
              <a:spcAft>
                <a:spcPts val="800"/>
              </a:spcAft>
              <a:buFont typeface="Symbol" panose="05050102010706020507" pitchFamily="18" charset="2"/>
              <a:buChar char=""/>
            </a:pPr>
            <a:r>
              <a:rPr lang="en-US" sz="3000" kern="100" dirty="0">
                <a:ea typeface="Calibri" panose="020F0502020204030204" pitchFamily="34" charset="0"/>
                <a:cs typeface="Times New Roman" panose="02020603050405020304" pitchFamily="18" charset="0"/>
              </a:rPr>
              <a:t>Restroom/ </a:t>
            </a:r>
            <a:r>
              <a:rPr lang="en-US" sz="3000" kern="100" dirty="0">
                <a:effectLst/>
                <a:ea typeface="Calibri" panose="020F0502020204030204" pitchFamily="34" charset="0"/>
                <a:cs typeface="Times New Roman" panose="02020603050405020304" pitchFamily="18" charset="0"/>
              </a:rPr>
              <a:t>Portable toilets</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Shade and Ornamental Trees</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Either Prairie plantings or Pollinator Garden</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Walking path around the water (paved, crushed stone or mowed)</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Designated dog park area</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Water station</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Improved entrance off directly off Main (including landscape near the Historical Sign)</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Pergola or Trellis Options?</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Bike Rack</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More picnic tables</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Remove or repair old bench (park has adequate amount of benches)</a:t>
            </a:r>
          </a:p>
          <a:p>
            <a:pPr marL="342900" marR="0" lvl="0" indent="-342900">
              <a:lnSpc>
                <a:spcPct val="107000"/>
              </a:lnSpc>
              <a:spcBef>
                <a:spcPts val="0"/>
              </a:spcBef>
              <a:spcAft>
                <a:spcPts val="800"/>
              </a:spcAft>
              <a:buFont typeface="Symbol" panose="05050102010706020507" pitchFamily="18" charset="2"/>
              <a:buChar char=""/>
            </a:pPr>
            <a:r>
              <a:rPr lang="en-US" sz="3000" kern="100" dirty="0">
                <a:effectLst/>
                <a:ea typeface="Calibri" panose="020F0502020204030204" pitchFamily="34" charset="0"/>
                <a:cs typeface="Times New Roman" panose="02020603050405020304" pitchFamily="18" charset="0"/>
              </a:rPr>
              <a:t>A plan that will allow us the ability to apply for grants, fundraising and cap. Budgeting</a:t>
            </a:r>
          </a:p>
          <a:p>
            <a:pPr marL="342900" marR="0" lvl="0" indent="-342900">
              <a:lnSpc>
                <a:spcPct val="107000"/>
              </a:lnSpc>
              <a:spcBef>
                <a:spcPts val="0"/>
              </a:spcBef>
              <a:spcAft>
                <a:spcPts val="800"/>
              </a:spcAft>
              <a:buFont typeface="Symbol" panose="05050102010706020507" pitchFamily="18" charset="2"/>
              <a:buChar char=""/>
            </a:pPr>
            <a:r>
              <a:rPr lang="en-US" sz="3000" kern="100" dirty="0">
                <a:ea typeface="Calibri" panose="020F0502020204030204" pitchFamily="34" charset="0"/>
                <a:cs typeface="Times New Roman" panose="02020603050405020304" pitchFamily="18" charset="0"/>
              </a:rPr>
              <a:t>Have the ground rolled to allow safer walking </a:t>
            </a:r>
            <a:endParaRPr lang="en-US" sz="3000" kern="100" dirty="0">
              <a:effectLs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endParaRPr lang="en-US" dirty="0"/>
          </a:p>
        </p:txBody>
      </p:sp>
    </p:spTree>
    <p:extLst>
      <p:ext uri="{BB962C8B-B14F-4D97-AF65-F5344CB8AC3E}">
        <p14:creationId xmlns:p14="http://schemas.microsoft.com/office/powerpoint/2010/main" val="2994393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4E3E508-AD1F-4683-B579-ACE2F7E5E21E}"/>
              </a:ext>
            </a:extLst>
          </p:cNvPr>
          <p:cNvSpPr txBox="1">
            <a:spLocks/>
          </p:cNvSpPr>
          <p:nvPr/>
        </p:nvSpPr>
        <p:spPr>
          <a:xfrm>
            <a:off x="1165790" y="312137"/>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sz="4400" dirty="0"/>
              <a:t>Park Assessment Forms – </a:t>
            </a:r>
            <a:r>
              <a:rPr lang="en-US" sz="4400" dirty="0" err="1"/>
              <a:t>Meinrod</a:t>
            </a:r>
            <a:r>
              <a:rPr lang="en-US" sz="4400" dirty="0"/>
              <a:t> Karls Park</a:t>
            </a:r>
          </a:p>
        </p:txBody>
      </p:sp>
      <p:sp>
        <p:nvSpPr>
          <p:cNvPr id="7" name="Content Placeholder 2">
            <a:extLst>
              <a:ext uri="{FF2B5EF4-FFF2-40B4-BE49-F238E27FC236}">
                <a16:creationId xmlns:a16="http://schemas.microsoft.com/office/drawing/2014/main" id="{B0C47782-58AD-46EB-82DF-4D936785ACF3}"/>
              </a:ext>
            </a:extLst>
          </p:cNvPr>
          <p:cNvSpPr txBox="1">
            <a:spLocks/>
          </p:cNvSpPr>
          <p:nvPr/>
        </p:nvSpPr>
        <p:spPr>
          <a:xfrm>
            <a:off x="971627" y="1821405"/>
            <a:ext cx="5317205" cy="4023360"/>
          </a:xfrm>
          <a:prstGeom prst="rect">
            <a:avLst/>
          </a:prstGeom>
        </p:spPr>
        <p:txBody>
          <a:bodyPr vert="horz" lIns="0" tIns="45720" rIns="0" bIns="45720"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US" u="sng" dirty="0"/>
              <a:t>Wants</a:t>
            </a:r>
            <a:r>
              <a:rPr lang="en-US" dirty="0"/>
              <a:t> </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Parking</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Fire pit/circle area</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Bathrooms with flush toilets</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There is a large open space, maybe a good use to play kickball, corn hole…</a:t>
            </a:r>
          </a:p>
          <a:p>
            <a:pPr marL="342900" marR="0" lvl="0" indent="-342900">
              <a:lnSpc>
                <a:spcPct val="107000"/>
              </a:lnSpc>
              <a:spcBef>
                <a:spcPts val="0"/>
              </a:spcBef>
              <a:spcAft>
                <a:spcPts val="80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Shelter with electric, running water maybe half kitchen</a:t>
            </a:r>
          </a:p>
          <a:p>
            <a:pPr marL="342900" marR="0" lvl="0" indent="-342900">
              <a:lnSpc>
                <a:spcPct val="107000"/>
              </a:lnSpc>
              <a:spcBef>
                <a:spcPts val="0"/>
              </a:spcBef>
              <a:spcAft>
                <a:spcPts val="80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Grills</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Trail connecting parks</a:t>
            </a:r>
          </a:p>
          <a:p>
            <a:pPr marL="342900" marR="0" lvl="0" indent="-342900">
              <a:lnSpc>
                <a:spcPct val="107000"/>
              </a:lnSpc>
              <a:spcBef>
                <a:spcPts val="0"/>
              </a:spcBef>
              <a:spcAft>
                <a:spcPts val="800"/>
              </a:spcAft>
              <a:buFont typeface="Symbol" panose="05050102010706020507" pitchFamily="18" charset="2"/>
              <a:buChar char=""/>
            </a:pPr>
            <a:r>
              <a:rPr lang="en-US" sz="1800" dirty="0">
                <a:latin typeface="Calibri" panose="020F0502020204030204" pitchFamily="34" charset="0"/>
                <a:cs typeface="Times New Roman" panose="02020603050405020304" pitchFamily="18" charset="0"/>
              </a:rPr>
              <a:t>More swings</a:t>
            </a:r>
          </a:p>
          <a:p>
            <a:pPr marL="342900" marR="0" lvl="0" indent="-342900">
              <a:lnSpc>
                <a:spcPct val="107000"/>
              </a:lnSpc>
              <a:spcBef>
                <a:spcPts val="0"/>
              </a:spcBef>
              <a:spcAft>
                <a:spcPts val="80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rPr>
              <a:t>Shelter equipped to support gatherings.</a:t>
            </a:r>
          </a:p>
          <a:p>
            <a:pPr marL="342900" marR="0" lvl="0" indent="-342900">
              <a:lnSpc>
                <a:spcPct val="107000"/>
              </a:lnSpc>
              <a:spcBef>
                <a:spcPts val="0"/>
              </a:spcBef>
              <a:spcAft>
                <a:spcPts val="800"/>
              </a:spcAft>
              <a:buFont typeface="Symbol" panose="05050102010706020507" pitchFamily="18" charset="2"/>
              <a:buChar char=""/>
            </a:pPr>
            <a:endParaRPr lang="en-US" dirty="0"/>
          </a:p>
        </p:txBody>
      </p:sp>
      <p:sp>
        <p:nvSpPr>
          <p:cNvPr id="8" name="Content Placeholder 2">
            <a:extLst>
              <a:ext uri="{FF2B5EF4-FFF2-40B4-BE49-F238E27FC236}">
                <a16:creationId xmlns:a16="http://schemas.microsoft.com/office/drawing/2014/main" id="{EE949843-65A8-48B8-B54F-567CD225292D}"/>
              </a:ext>
            </a:extLst>
          </p:cNvPr>
          <p:cNvSpPr txBox="1">
            <a:spLocks/>
          </p:cNvSpPr>
          <p:nvPr/>
        </p:nvSpPr>
        <p:spPr>
          <a:xfrm>
            <a:off x="6527730" y="1821405"/>
            <a:ext cx="5051559" cy="4383451"/>
          </a:xfrm>
          <a:prstGeom prst="rect">
            <a:avLst/>
          </a:prstGeom>
        </p:spPr>
        <p:txBody>
          <a:bodyPr vert="horz" lIns="0" tIns="45720" rIns="0" bIns="45720" rtlCol="0">
            <a:normAutofit fontScale="925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n-US" sz="1800" u="sng" dirty="0"/>
              <a:t>Needs</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ea typeface="Calibri" panose="020F0502020204030204" pitchFamily="34" charset="0"/>
                <a:cs typeface="Times New Roman" panose="02020603050405020304" pitchFamily="18" charset="0"/>
              </a:rPr>
              <a:t>Trail connecting parks</a:t>
            </a:r>
          </a:p>
          <a:p>
            <a:pPr marL="342900" marR="0" lvl="0" indent="-342900">
              <a:lnSpc>
                <a:spcPct val="107000"/>
              </a:lnSpc>
              <a:spcBef>
                <a:spcPts val="0"/>
              </a:spcBef>
              <a:spcAft>
                <a:spcPts val="800"/>
              </a:spcAft>
              <a:buFont typeface="Symbol" panose="05050102010706020507" pitchFamily="18" charset="2"/>
              <a:buChar char=""/>
            </a:pPr>
            <a:r>
              <a:rPr lang="en-US" sz="1800" kern="100" dirty="0">
                <a:effectLst/>
                <a:ea typeface="Calibri" panose="020F0502020204030204" pitchFamily="34" charset="0"/>
                <a:cs typeface="Times New Roman" panose="02020603050405020304" pitchFamily="18" charset="0"/>
              </a:rPr>
              <a:t>Toilets </a:t>
            </a:r>
          </a:p>
          <a:p>
            <a:pPr marL="342900" marR="0" lvl="0" indent="-342900">
              <a:lnSpc>
                <a:spcPct val="107000"/>
              </a:lnSpc>
              <a:spcBef>
                <a:spcPts val="0"/>
              </a:spcBef>
              <a:spcAft>
                <a:spcPts val="800"/>
              </a:spcAft>
              <a:buFont typeface="Symbol" panose="05050102010706020507" pitchFamily="18" charset="2"/>
              <a:buChar char=""/>
            </a:pPr>
            <a:r>
              <a:rPr lang="en-US" sz="1800" dirty="0">
                <a:effectLst/>
                <a:ea typeface="Calibri" panose="020F0502020204030204" pitchFamily="34" charset="0"/>
                <a:cs typeface="Times New Roman" panose="02020603050405020304" pitchFamily="18" charset="0"/>
              </a:rPr>
              <a:t>Person/dog water station</a:t>
            </a:r>
          </a:p>
          <a:p>
            <a:pPr marL="342900" marR="0" lvl="0" indent="-342900">
              <a:lnSpc>
                <a:spcPct val="107000"/>
              </a:lnSpc>
              <a:spcBef>
                <a:spcPts val="0"/>
              </a:spcBef>
              <a:spcAft>
                <a:spcPts val="800"/>
              </a:spcAft>
              <a:buFont typeface="Symbol" panose="05050102010706020507" pitchFamily="18" charset="2"/>
              <a:buChar char=""/>
            </a:pPr>
            <a:r>
              <a:rPr lang="en-US" sz="1800" dirty="0">
                <a:cs typeface="Times New Roman" panose="02020603050405020304" pitchFamily="18" charset="0"/>
              </a:rPr>
              <a:t>Bathroom (</a:t>
            </a:r>
            <a:r>
              <a:rPr lang="en-US" sz="1800" dirty="0" err="1">
                <a:cs typeface="Times New Roman" panose="02020603050405020304" pitchFamily="18" charset="0"/>
              </a:rPr>
              <a:t>x2</a:t>
            </a:r>
            <a:r>
              <a:rPr lang="en-US" sz="1800" dirty="0">
                <a:cs typeface="Times New Roman" panose="02020603050405020304" pitchFamily="18" charset="0"/>
              </a:rPr>
              <a:t>)</a:t>
            </a:r>
          </a:p>
          <a:p>
            <a:pPr marL="342900" marR="0" lvl="0" indent="-342900">
              <a:lnSpc>
                <a:spcPct val="107000"/>
              </a:lnSpc>
              <a:spcBef>
                <a:spcPts val="0"/>
              </a:spcBef>
              <a:spcAft>
                <a:spcPts val="800"/>
              </a:spcAft>
              <a:buFont typeface="Symbol" panose="05050102010706020507" pitchFamily="18" charset="2"/>
              <a:buChar char=""/>
            </a:pPr>
            <a:r>
              <a:rPr lang="en-US" sz="1800" dirty="0"/>
              <a:t>Parking</a:t>
            </a:r>
          </a:p>
          <a:p>
            <a:pPr marL="342900" marR="0" lvl="0" indent="-342900">
              <a:lnSpc>
                <a:spcPct val="107000"/>
              </a:lnSpc>
              <a:spcBef>
                <a:spcPts val="0"/>
              </a:spcBef>
              <a:spcAft>
                <a:spcPts val="800"/>
              </a:spcAft>
              <a:buFont typeface="Symbol" panose="05050102010706020507" pitchFamily="18" charset="2"/>
              <a:buChar char=""/>
            </a:pPr>
            <a:r>
              <a:rPr lang="en-US" sz="1800" dirty="0"/>
              <a:t>Strategically placed shade trees or native species.</a:t>
            </a:r>
          </a:p>
          <a:p>
            <a:pPr marL="342900" marR="0" lvl="0" indent="-342900">
              <a:lnSpc>
                <a:spcPct val="107000"/>
              </a:lnSpc>
              <a:spcBef>
                <a:spcPts val="0"/>
              </a:spcBef>
              <a:spcAft>
                <a:spcPts val="800"/>
              </a:spcAft>
              <a:buFont typeface="Symbol" panose="05050102010706020507" pitchFamily="18" charset="2"/>
              <a:buChar char=""/>
            </a:pPr>
            <a:r>
              <a:rPr lang="en-US" sz="1800" dirty="0"/>
              <a:t>Bike rack</a:t>
            </a:r>
          </a:p>
          <a:p>
            <a:pPr marL="342900" marR="0" lvl="0" indent="-342900">
              <a:lnSpc>
                <a:spcPct val="107000"/>
              </a:lnSpc>
              <a:spcBef>
                <a:spcPts val="0"/>
              </a:spcBef>
              <a:spcAft>
                <a:spcPts val="800"/>
              </a:spcAft>
              <a:buFont typeface="Symbol" panose="05050102010706020507" pitchFamily="18" charset="2"/>
              <a:buChar char=""/>
            </a:pPr>
            <a:r>
              <a:rPr lang="en-US" sz="1800" dirty="0"/>
              <a:t>Council Ring – (see example at Indian Lake Park.</a:t>
            </a:r>
          </a:p>
          <a:p>
            <a:pPr marL="342900" marR="0" lvl="0" indent="-342900">
              <a:lnSpc>
                <a:spcPct val="107000"/>
              </a:lnSpc>
              <a:spcBef>
                <a:spcPts val="0"/>
              </a:spcBef>
              <a:spcAft>
                <a:spcPts val="800"/>
              </a:spcAft>
              <a:buFont typeface="Symbol" panose="05050102010706020507" pitchFamily="18" charset="2"/>
              <a:buChar char=""/>
            </a:pPr>
            <a:r>
              <a:rPr lang="en-US" sz="1800" dirty="0"/>
              <a:t>6 Adirondack Chairs placed to enjoy the view or a few additional benches.</a:t>
            </a:r>
          </a:p>
          <a:p>
            <a:pPr marL="342900" marR="0" lvl="0" indent="-342900">
              <a:lnSpc>
                <a:spcPct val="107000"/>
              </a:lnSpc>
              <a:spcBef>
                <a:spcPts val="0"/>
              </a:spcBef>
              <a:spcAft>
                <a:spcPts val="800"/>
              </a:spcAft>
              <a:buFont typeface="Symbol" panose="05050102010706020507" pitchFamily="18" charset="2"/>
              <a:buChar char=""/>
            </a:pPr>
            <a:r>
              <a:rPr lang="en-US" sz="1800" dirty="0"/>
              <a:t>Potential for other recreational activities on a parcel this size.</a:t>
            </a:r>
          </a:p>
          <a:p>
            <a:pPr marL="342900" marR="0" lvl="0" indent="-342900">
              <a:lnSpc>
                <a:spcPct val="107000"/>
              </a:lnSpc>
              <a:spcBef>
                <a:spcPts val="0"/>
              </a:spcBef>
              <a:spcAft>
                <a:spcPts val="800"/>
              </a:spcAft>
              <a:buFont typeface="Symbol" panose="05050102010706020507" pitchFamily="18" charset="2"/>
              <a:buChar char=""/>
            </a:pPr>
            <a:endParaRPr lang="en-US" dirty="0"/>
          </a:p>
        </p:txBody>
      </p:sp>
    </p:spTree>
    <p:extLst>
      <p:ext uri="{BB962C8B-B14F-4D97-AF65-F5344CB8AC3E}">
        <p14:creationId xmlns:p14="http://schemas.microsoft.com/office/powerpoint/2010/main" val="27686252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C4E8A-A4B1-4BD7-BCDF-56F107396893}"/>
              </a:ext>
            </a:extLst>
          </p:cNvPr>
          <p:cNvSpPr>
            <a:spLocks noGrp="1"/>
          </p:cNvSpPr>
          <p:nvPr>
            <p:ph type="title"/>
          </p:nvPr>
        </p:nvSpPr>
        <p:spPr/>
        <p:txBody>
          <a:bodyPr>
            <a:normAutofit/>
          </a:bodyPr>
          <a:lstStyle/>
          <a:p>
            <a:pPr algn="ctr"/>
            <a:r>
              <a:rPr lang="en-US" sz="3600" dirty="0"/>
              <a:t>Discussion – Priority Improvements for Existing Parks </a:t>
            </a:r>
          </a:p>
        </p:txBody>
      </p:sp>
      <p:sp>
        <p:nvSpPr>
          <p:cNvPr id="3" name="Content Placeholder 2">
            <a:extLst>
              <a:ext uri="{FF2B5EF4-FFF2-40B4-BE49-F238E27FC236}">
                <a16:creationId xmlns:a16="http://schemas.microsoft.com/office/drawing/2014/main" id="{D57F7C56-4A8F-436E-BB2B-358DD85E0BFC}"/>
              </a:ext>
            </a:extLst>
          </p:cNvPr>
          <p:cNvSpPr>
            <a:spLocks noGrp="1"/>
          </p:cNvSpPr>
          <p:nvPr>
            <p:ph idx="1"/>
          </p:nvPr>
        </p:nvSpPr>
        <p:spPr>
          <a:xfrm>
            <a:off x="966652" y="2153644"/>
            <a:ext cx="10058400" cy="4023360"/>
          </a:xfrm>
        </p:spPr>
        <p:txBody>
          <a:bodyPr>
            <a:normAutofit/>
          </a:bodyPr>
          <a:lstStyle/>
          <a:p>
            <a:pPr algn="ctr"/>
            <a:r>
              <a:rPr lang="en-US" sz="2800" dirty="0"/>
              <a:t>What are the top improvements for each park?</a:t>
            </a:r>
          </a:p>
          <a:p>
            <a:pPr algn="ctr"/>
            <a:r>
              <a:rPr lang="en-US" sz="2800" dirty="0"/>
              <a:t>Can we rank them in terms of </a:t>
            </a:r>
            <a:r>
              <a:rPr lang="en-US" sz="2800" u="sng" dirty="0"/>
              <a:t>priority</a:t>
            </a:r>
            <a:r>
              <a:rPr lang="en-US" sz="2800" dirty="0"/>
              <a:t>?</a:t>
            </a:r>
          </a:p>
          <a:p>
            <a:pPr lvl="1" algn="ctr"/>
            <a:r>
              <a:rPr lang="en-US" sz="2400" dirty="0"/>
              <a:t>Low priority – complete in 6+ years</a:t>
            </a:r>
          </a:p>
          <a:p>
            <a:pPr lvl="1" algn="ctr"/>
            <a:r>
              <a:rPr lang="en-US" sz="2400" dirty="0"/>
              <a:t>Medium priority – complete in 3-5 years</a:t>
            </a:r>
          </a:p>
          <a:p>
            <a:pPr lvl="1" algn="ctr"/>
            <a:r>
              <a:rPr lang="en-US" sz="2400" dirty="0"/>
              <a:t>High priority – complete in 1-2 years </a:t>
            </a:r>
          </a:p>
        </p:txBody>
      </p:sp>
    </p:spTree>
    <p:extLst>
      <p:ext uri="{BB962C8B-B14F-4D97-AF65-F5344CB8AC3E}">
        <p14:creationId xmlns:p14="http://schemas.microsoft.com/office/powerpoint/2010/main" val="1316404011"/>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ab532d7-923f-4dfb-8c92-8a9f3ef13279">
      <Terms xmlns="http://schemas.microsoft.com/office/infopath/2007/PartnerControls"/>
    </lcf76f155ced4ddcb4097134ff3c332f>
    <TaxCatchAll xmlns="71214bc4-41b4-421d-a2e0-0698aa6fdf1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4C5D9805C812F4D8326F4A351F8B604" ma:contentTypeVersion="13" ma:contentTypeDescription="Create a new document." ma:contentTypeScope="" ma:versionID="b5ebf9e1c5bd8fed03de2882f8645919">
  <xsd:schema xmlns:xsd="http://www.w3.org/2001/XMLSchema" xmlns:xs="http://www.w3.org/2001/XMLSchema" xmlns:p="http://schemas.microsoft.com/office/2006/metadata/properties" xmlns:ns2="1ab532d7-923f-4dfb-8c92-8a9f3ef13279" xmlns:ns3="71214bc4-41b4-421d-a2e0-0698aa6fdf1a" targetNamespace="http://schemas.microsoft.com/office/2006/metadata/properties" ma:root="true" ma:fieldsID="9e850a9115825d3dd7a026e72fdf1afb" ns2:_="" ns3:_="">
    <xsd:import namespace="1ab532d7-923f-4dfb-8c92-8a9f3ef13279"/>
    <xsd:import namespace="71214bc4-41b4-421d-a2e0-0698aa6fdf1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b532d7-923f-4dfb-8c92-8a9f3ef1327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88ad49d-dbdd-4521-b3d4-46bac081af15"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214bc4-41b4-421d-a2e0-0698aa6fdf1a"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96823b0c-9a28-4b1d-a935-1b164eb991e5}" ma:internalName="TaxCatchAll" ma:showField="CatchAllData" ma:web="71214bc4-41b4-421d-a2e0-0698aa6fdf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7EE545E-2AEF-4574-A3DA-8A2D2EDA2C17}">
  <ds:schemaRefs>
    <ds:schemaRef ds:uri="http://schemas.microsoft.com/office/2006/metadata/properties"/>
    <ds:schemaRef ds:uri="http://schemas.microsoft.com/office/infopath/2007/PartnerControls"/>
    <ds:schemaRef ds:uri="1ab532d7-923f-4dfb-8c92-8a9f3ef13279"/>
    <ds:schemaRef ds:uri="71214bc4-41b4-421d-a2e0-0698aa6fdf1a"/>
  </ds:schemaRefs>
</ds:datastoreItem>
</file>

<file path=customXml/itemProps2.xml><?xml version="1.0" encoding="utf-8"?>
<ds:datastoreItem xmlns:ds="http://schemas.openxmlformats.org/officeDocument/2006/customXml" ds:itemID="{F07F9DF5-6B40-466E-807A-AFD76A399C9F}">
  <ds:schemaRefs>
    <ds:schemaRef ds:uri="http://schemas.microsoft.com/sharepoint/v3/contenttype/forms"/>
  </ds:schemaRefs>
</ds:datastoreItem>
</file>

<file path=customXml/itemProps3.xml><?xml version="1.0" encoding="utf-8"?>
<ds:datastoreItem xmlns:ds="http://schemas.openxmlformats.org/officeDocument/2006/customXml" ds:itemID="{E70A84FC-D868-4DD8-A654-D066257342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b532d7-923f-4dfb-8c92-8a9f3ef13279"/>
    <ds:schemaRef ds:uri="71214bc4-41b4-421d-a2e0-0698aa6fdf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241</TotalTime>
  <Words>1395</Words>
  <Application>Microsoft Office PowerPoint</Application>
  <PresentationFormat>Widescreen</PresentationFormat>
  <Paragraphs>191</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Calibri-Bold</vt:lpstr>
      <vt:lpstr>Symbol</vt:lpstr>
      <vt:lpstr>Retrospect</vt:lpstr>
      <vt:lpstr>PowerPoint Presentation</vt:lpstr>
      <vt:lpstr>Project Schedule </vt:lpstr>
      <vt:lpstr>PowerPoint Presentation</vt:lpstr>
      <vt:lpstr>Survey Results – Outdoor Recreation Questions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Park Assessment Forms – Capitol Valley Park</vt:lpstr>
      <vt:lpstr>PowerPoint Presentation</vt:lpstr>
      <vt:lpstr>PowerPoint Presentation</vt:lpstr>
      <vt:lpstr>PowerPoint Presentation</vt:lpstr>
      <vt:lpstr>Discussion – Priority Improvements for Existing Parks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Soderberg</dc:creator>
  <cp:lastModifiedBy>Dane Clerk</cp:lastModifiedBy>
  <cp:revision>23</cp:revision>
  <dcterms:created xsi:type="dcterms:W3CDTF">2023-05-12T16:26:09Z</dcterms:created>
  <dcterms:modified xsi:type="dcterms:W3CDTF">2023-05-23T20:42:11Z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0x01010084C5D9805C812F4D8326F4A351F8B604</vt:lpwstr>
  </property>
</Properties>
</file>